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8.xml" ContentType="application/vnd.openxmlformats-officedocument.theme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0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1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2.xml" ContentType="application/vnd.openxmlformats-officedocument.theme+xml"/>
  <Override PartName="/ppt/slideLayouts/slideLayout47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6" r:id="rId4"/>
    <p:sldMasterId id="2147483699" r:id="rId5"/>
    <p:sldMasterId id="2147483704" r:id="rId6"/>
    <p:sldMasterId id="2147483710" r:id="rId7"/>
    <p:sldMasterId id="2147483712" r:id="rId8"/>
    <p:sldMasterId id="2147483724" r:id="rId9"/>
    <p:sldMasterId id="2147483727" r:id="rId10"/>
    <p:sldMasterId id="2147483732" r:id="rId11"/>
    <p:sldMasterId id="2147483738" r:id="rId12"/>
    <p:sldMasterId id="2147483740" r:id="rId13"/>
    <p:sldMasterId id="2147483743" r:id="rId14"/>
    <p:sldMasterId id="2147483748" r:id="rId15"/>
    <p:sldMasterId id="2147483754" r:id="rId16"/>
  </p:sldMasterIdLst>
  <p:notesMasterIdLst>
    <p:notesMasterId r:id="rId30"/>
  </p:notesMasterIdLst>
  <p:handoutMasterIdLst>
    <p:handoutMasterId r:id="rId31"/>
  </p:handoutMasterIdLst>
  <p:sldIdLst>
    <p:sldId id="280" r:id="rId17"/>
    <p:sldId id="279" r:id="rId18"/>
    <p:sldId id="286" r:id="rId19"/>
    <p:sldId id="288" r:id="rId20"/>
    <p:sldId id="290" r:id="rId21"/>
    <p:sldId id="291" r:id="rId22"/>
    <p:sldId id="298" r:id="rId23"/>
    <p:sldId id="289" r:id="rId24"/>
    <p:sldId id="297" r:id="rId25"/>
    <p:sldId id="299" r:id="rId26"/>
    <p:sldId id="295" r:id="rId27"/>
    <p:sldId id="284" r:id="rId28"/>
    <p:sldId id="287" r:id="rId29"/>
  </p:sldIdLst>
  <p:sldSz cx="12192000" cy="6858000"/>
  <p:notesSz cx="6797675" cy="9926638"/>
  <p:embeddedFontLst>
    <p:embeddedFont>
      <p:font typeface="Montserrat" panose="020B0604020202020204" charset="0"/>
      <p:regular r:id="rId32"/>
      <p:bold r:id="rId33"/>
      <p:italic r:id="rId34"/>
      <p:boldItalic r:id="rId35"/>
    </p:embeddedFont>
    <p:embeddedFont>
      <p:font typeface="Arial Black" panose="020B0A04020102020204" pitchFamily="34" charset="0"/>
      <p:bold r:id="rId36"/>
    </p:embeddedFont>
    <p:embeddedFont>
      <p:font typeface="Wingdings 3" panose="05040102010807070707" pitchFamily="18" charset="2"/>
      <p:regular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732C0921-B253-614E-A6E2-465A0AEABD69}">
          <p14:sldIdLst>
            <p14:sldId id="280"/>
            <p14:sldId id="279"/>
            <p14:sldId id="286"/>
            <p14:sldId id="288"/>
            <p14:sldId id="290"/>
            <p14:sldId id="291"/>
            <p14:sldId id="298"/>
          </p14:sldIdLst>
        </p14:section>
        <p14:section name="About WfA and Priorities" id="{A1C9A2BF-B78E-42DA-969E-50F112518A07}">
          <p14:sldIdLst>
            <p14:sldId id="289"/>
            <p14:sldId id="297"/>
            <p14:sldId id="299"/>
            <p14:sldId id="295"/>
            <p14:sldId id="284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ra Khan" initials="ZK" lastIdx="1" clrIdx="0">
    <p:extLst>
      <p:ext uri="{19B8F6BF-5375-455C-9EA6-DF929625EA0E}">
        <p15:presenceInfo xmlns:p15="http://schemas.microsoft.com/office/powerpoint/2012/main" userId="S-1-5-21-2071871815-1101490383-653798387-674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BB58"/>
    <a:srgbClr val="0191D4"/>
    <a:srgbClr val="719DB2"/>
    <a:srgbClr val="0094AA"/>
    <a:srgbClr val="00C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03" autoAdjust="0"/>
    <p:restoredTop sz="81530" autoAdjust="0"/>
  </p:normalViewPr>
  <p:slideViewPr>
    <p:cSldViewPr snapToGrid="0" snapToObjects="1">
      <p:cViewPr varScale="1">
        <p:scale>
          <a:sx n="66" d="100"/>
          <a:sy n="66" d="100"/>
        </p:scale>
        <p:origin x="415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slide" Target="slides/slide5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font" Target="fonts/font5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handoutMaster" Target="handoutMasters/handoutMaster1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55E0A9-E1D4-4FAF-946C-434329A09E96}" type="doc">
      <dgm:prSet loTypeId="urn:microsoft.com/office/officeart/2005/8/layout/matrix2" loCatId="matrix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95D3B9D-9002-47D3-90C6-4510191F139F}">
      <dgm:prSet phldrT="[Text]" custT="1"/>
      <dgm:spPr>
        <a:solidFill>
          <a:srgbClr val="719DB2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2000" b="1" dirty="0" smtClean="0">
              <a:latin typeface="Montserrat" panose="020B0604020202020204" charset="0"/>
            </a:rPr>
            <a:t>Walsall Council 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2000" b="1" dirty="0" smtClean="0">
              <a:latin typeface="Montserrat" panose="020B0604020202020204" charset="0"/>
            </a:rPr>
            <a:t>Community Cohesion and Integration Strategy 2018</a:t>
          </a:r>
          <a:endParaRPr lang="en-US" sz="1000" dirty="0"/>
        </a:p>
      </dgm:t>
    </dgm:pt>
    <dgm:pt modelId="{213F1406-FEB6-487F-987F-0814CF65970D}" type="parTrans" cxnId="{2BE26D71-7B24-44D9-B1AF-8CE499A7DEC2}">
      <dgm:prSet/>
      <dgm:spPr/>
      <dgm:t>
        <a:bodyPr/>
        <a:lstStyle/>
        <a:p>
          <a:endParaRPr lang="en-US"/>
        </a:p>
      </dgm:t>
    </dgm:pt>
    <dgm:pt modelId="{EB7FFB60-02E7-4CB1-9EC8-A183E3D673BF}" type="sibTrans" cxnId="{2BE26D71-7B24-44D9-B1AF-8CE499A7DEC2}">
      <dgm:prSet/>
      <dgm:spPr/>
      <dgm:t>
        <a:bodyPr/>
        <a:lstStyle/>
        <a:p>
          <a:endParaRPr lang="en-US"/>
        </a:p>
      </dgm:t>
    </dgm:pt>
    <dgm:pt modelId="{49F4396B-522F-45F3-89F8-6462C2074CE4}">
      <dgm:prSet phldrT="[Text]" custT="1"/>
      <dgm:spPr>
        <a:solidFill>
          <a:srgbClr val="7BBB58"/>
        </a:solidFill>
      </dgm:spPr>
      <dgm:t>
        <a:bodyPr/>
        <a:lstStyle/>
        <a:p>
          <a:r>
            <a:rPr lang="en-US" sz="2000" b="1" dirty="0" smtClean="0">
              <a:latin typeface="Montserrat" panose="020B0604020202020204" charset="0"/>
            </a:rPr>
            <a:t>Covid-19 Pandemic 2020</a:t>
          </a:r>
          <a:endParaRPr lang="en-US" sz="1800" dirty="0">
            <a:latin typeface="Montserrat" panose="020B0604020202020204" charset="0"/>
          </a:endParaRPr>
        </a:p>
      </dgm:t>
    </dgm:pt>
    <dgm:pt modelId="{9007D045-6A86-4B7B-8ED4-37F2EAD232FA}" type="parTrans" cxnId="{135A6BC8-26D3-468C-8B28-D444C11D478F}">
      <dgm:prSet/>
      <dgm:spPr/>
      <dgm:t>
        <a:bodyPr/>
        <a:lstStyle/>
        <a:p>
          <a:endParaRPr lang="en-US"/>
        </a:p>
      </dgm:t>
    </dgm:pt>
    <dgm:pt modelId="{0EADA2A0-A37A-4693-9732-C7735503F753}" type="sibTrans" cxnId="{135A6BC8-26D3-468C-8B28-D444C11D478F}">
      <dgm:prSet/>
      <dgm:spPr/>
      <dgm:t>
        <a:bodyPr/>
        <a:lstStyle/>
        <a:p>
          <a:endParaRPr lang="en-US"/>
        </a:p>
      </dgm:t>
    </dgm:pt>
    <dgm:pt modelId="{74BC2D69-0AE8-4194-8BA4-21B06DDFBE19}">
      <dgm:prSet phldrT="[Text]" custT="1"/>
      <dgm:spPr>
        <a:solidFill>
          <a:srgbClr val="0094AA"/>
        </a:solidFill>
      </dgm:spPr>
      <dgm:t>
        <a:bodyPr/>
        <a:lstStyle/>
        <a:p>
          <a:r>
            <a:rPr lang="en-US" sz="2000" b="1" dirty="0" smtClean="0">
              <a:latin typeface="Montserrat" panose="020B0604020202020204" charset="0"/>
            </a:rPr>
            <a:t>Resilient Communities &amp; Resetting Agenda</a:t>
          </a:r>
        </a:p>
        <a:p>
          <a:r>
            <a:rPr lang="en-US" sz="2000" b="1" dirty="0" smtClean="0">
              <a:latin typeface="Montserrat" panose="020B0604020202020204" charset="0"/>
            </a:rPr>
            <a:t>2021-</a:t>
          </a:r>
          <a:endParaRPr lang="en-US" sz="1800" dirty="0">
            <a:latin typeface="Montserrat" panose="020B0604020202020204" charset="0"/>
          </a:endParaRPr>
        </a:p>
      </dgm:t>
    </dgm:pt>
    <dgm:pt modelId="{DA212D5B-724E-4AA1-81D8-BB53DD6DAF9B}" type="parTrans" cxnId="{5E5A86E4-5F09-4C84-99F8-D2F5AFA08D31}">
      <dgm:prSet/>
      <dgm:spPr/>
      <dgm:t>
        <a:bodyPr/>
        <a:lstStyle/>
        <a:p>
          <a:endParaRPr lang="en-US"/>
        </a:p>
      </dgm:t>
    </dgm:pt>
    <dgm:pt modelId="{C6864CC4-F929-41B5-A224-E72223905F92}" type="sibTrans" cxnId="{5E5A86E4-5F09-4C84-99F8-D2F5AFA08D31}">
      <dgm:prSet/>
      <dgm:spPr/>
      <dgm:t>
        <a:bodyPr/>
        <a:lstStyle/>
        <a:p>
          <a:endParaRPr lang="en-US"/>
        </a:p>
      </dgm:t>
    </dgm:pt>
    <dgm:pt modelId="{D736443E-3D2D-4FC9-8109-BCB0ABDB8B65}">
      <dgm:prSet phldrT="[Text]" phldr="1"/>
      <dgm:spPr/>
      <dgm:t>
        <a:bodyPr/>
        <a:lstStyle/>
        <a:p>
          <a:endParaRPr lang="en-US"/>
        </a:p>
      </dgm:t>
    </dgm:pt>
    <dgm:pt modelId="{2CF50BC6-C66A-4235-8280-7E857DEB2B76}" type="parTrans" cxnId="{5EC3F548-8ABF-4A12-9944-028DA0FDABA4}">
      <dgm:prSet/>
      <dgm:spPr/>
      <dgm:t>
        <a:bodyPr/>
        <a:lstStyle/>
        <a:p>
          <a:endParaRPr lang="en-US"/>
        </a:p>
      </dgm:t>
    </dgm:pt>
    <dgm:pt modelId="{84A1A85B-0EF5-4B9C-A27C-7C7D9BFFAD92}" type="sibTrans" cxnId="{5EC3F548-8ABF-4A12-9944-028DA0FDABA4}">
      <dgm:prSet/>
      <dgm:spPr/>
      <dgm:t>
        <a:bodyPr/>
        <a:lstStyle/>
        <a:p>
          <a:endParaRPr lang="en-US"/>
        </a:p>
      </dgm:t>
    </dgm:pt>
    <dgm:pt modelId="{ED657A57-0340-492F-A52B-81CB1AD0B3CD}">
      <dgm:prSet custT="1"/>
      <dgm:spPr>
        <a:solidFill>
          <a:srgbClr val="0191D4"/>
        </a:solidFill>
      </dgm:spPr>
      <dgm:t>
        <a:bodyPr/>
        <a:lstStyle/>
        <a:p>
          <a:r>
            <a:rPr lang="en-GB" sz="2000" b="1" dirty="0" smtClean="0">
              <a:latin typeface="Montserrat" panose="020B0604020202020204" charset="0"/>
            </a:rPr>
            <a:t>Government Integrated Communities Strategy 2019</a:t>
          </a:r>
          <a:endParaRPr lang="en-GB" sz="1800" dirty="0" smtClean="0">
            <a:latin typeface="Montserrat" panose="020B0604020202020204" charset="0"/>
          </a:endParaRPr>
        </a:p>
      </dgm:t>
    </dgm:pt>
    <dgm:pt modelId="{04F320E5-7C80-4B15-8F39-FBE4820C5A60}" type="parTrans" cxnId="{F066A55F-D440-4B67-B629-D4A16B8A5361}">
      <dgm:prSet/>
      <dgm:spPr/>
      <dgm:t>
        <a:bodyPr/>
        <a:lstStyle/>
        <a:p>
          <a:endParaRPr lang="en-US"/>
        </a:p>
      </dgm:t>
    </dgm:pt>
    <dgm:pt modelId="{279A99E4-76C9-4902-B7B6-E8D65F0F9B88}" type="sibTrans" cxnId="{F066A55F-D440-4B67-B629-D4A16B8A5361}">
      <dgm:prSet/>
      <dgm:spPr/>
      <dgm:t>
        <a:bodyPr/>
        <a:lstStyle/>
        <a:p>
          <a:endParaRPr lang="en-US"/>
        </a:p>
      </dgm:t>
    </dgm:pt>
    <dgm:pt modelId="{4D88F2BB-5E44-48BE-AE54-FEFF74BC66B1}" type="pres">
      <dgm:prSet presAssocID="{0655E0A9-E1D4-4FAF-946C-434329A09E96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E8E087-BAC8-4E11-B646-406C420808DC}" type="pres">
      <dgm:prSet presAssocID="{0655E0A9-E1D4-4FAF-946C-434329A09E96}" presName="axisShape" presStyleLbl="bgShp" presStyleIdx="0" presStyleCnt="1" custScaleX="112938" custLinFactNeighborX="1174"/>
      <dgm:spPr/>
      <dgm:t>
        <a:bodyPr/>
        <a:lstStyle/>
        <a:p>
          <a:endParaRPr lang="en-US"/>
        </a:p>
      </dgm:t>
    </dgm:pt>
    <dgm:pt modelId="{B1D5F14D-2C0E-4CFE-964C-B0FB55FEB5EA}" type="pres">
      <dgm:prSet presAssocID="{0655E0A9-E1D4-4FAF-946C-434329A09E96}" presName="rect1" presStyleLbl="node1" presStyleIdx="0" presStyleCnt="4" custScaleX="126361" custScaleY="100001" custLinFactNeighborX="-13487" custLinFactNeighborY="-7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37AFF8-4DA3-47E2-AB37-7E278A968F5E}" type="pres">
      <dgm:prSet presAssocID="{0655E0A9-E1D4-4FAF-946C-434329A09E96}" presName="rect2" presStyleLbl="node1" presStyleIdx="1" presStyleCnt="4" custScaleX="125309" custLinFactNeighborX="13420" custLinFactNeighborY="-75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94B0C8-BA9F-40C8-8034-54DE19950C04}" type="pres">
      <dgm:prSet presAssocID="{0655E0A9-E1D4-4FAF-946C-434329A09E96}" presName="rect3" presStyleLbl="node1" presStyleIdx="2" presStyleCnt="4" custScaleX="126362" custScaleY="97687" custLinFactNeighborX="-11889" custLinFactNeighborY="6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F6A665-A3EB-42FB-8AB6-630518DFD561}" type="pres">
      <dgm:prSet presAssocID="{0655E0A9-E1D4-4FAF-946C-434329A09E96}" presName="rect4" presStyleLbl="node1" presStyleIdx="3" presStyleCnt="4" custScaleX="125243" custLinFactNeighborX="15006" custLinFactNeighborY="-4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5A6BC8-26D3-468C-8B28-D444C11D478F}" srcId="{0655E0A9-E1D4-4FAF-946C-434329A09E96}" destId="{49F4396B-522F-45F3-89F8-6462C2074CE4}" srcOrd="2" destOrd="0" parTransId="{9007D045-6A86-4B7B-8ED4-37F2EAD232FA}" sibTransId="{0EADA2A0-A37A-4693-9732-C7735503F753}"/>
    <dgm:cxn modelId="{5E5A86E4-5F09-4C84-99F8-D2F5AFA08D31}" srcId="{0655E0A9-E1D4-4FAF-946C-434329A09E96}" destId="{74BC2D69-0AE8-4194-8BA4-21B06DDFBE19}" srcOrd="3" destOrd="0" parTransId="{DA212D5B-724E-4AA1-81D8-BB53DD6DAF9B}" sibTransId="{C6864CC4-F929-41B5-A224-E72223905F92}"/>
    <dgm:cxn modelId="{002A63CC-F860-4C52-B6F3-F8C2F49AA8E6}" type="presOf" srcId="{0655E0A9-E1D4-4FAF-946C-434329A09E96}" destId="{4D88F2BB-5E44-48BE-AE54-FEFF74BC66B1}" srcOrd="0" destOrd="0" presId="urn:microsoft.com/office/officeart/2005/8/layout/matrix2"/>
    <dgm:cxn modelId="{5EC3F548-8ABF-4A12-9944-028DA0FDABA4}" srcId="{0655E0A9-E1D4-4FAF-946C-434329A09E96}" destId="{D736443E-3D2D-4FC9-8109-BCB0ABDB8B65}" srcOrd="4" destOrd="0" parTransId="{2CF50BC6-C66A-4235-8280-7E857DEB2B76}" sibTransId="{84A1A85B-0EF5-4B9C-A27C-7C7D9BFFAD92}"/>
    <dgm:cxn modelId="{F066A55F-D440-4B67-B629-D4A16B8A5361}" srcId="{0655E0A9-E1D4-4FAF-946C-434329A09E96}" destId="{ED657A57-0340-492F-A52B-81CB1AD0B3CD}" srcOrd="1" destOrd="0" parTransId="{04F320E5-7C80-4B15-8F39-FBE4820C5A60}" sibTransId="{279A99E4-76C9-4902-B7B6-E8D65F0F9B88}"/>
    <dgm:cxn modelId="{2C351740-B63B-4059-9FC1-240C10380098}" type="presOf" srcId="{ED657A57-0340-492F-A52B-81CB1AD0B3CD}" destId="{FE37AFF8-4DA3-47E2-AB37-7E278A968F5E}" srcOrd="0" destOrd="0" presId="urn:microsoft.com/office/officeart/2005/8/layout/matrix2"/>
    <dgm:cxn modelId="{05304F23-97D7-4D0E-BF6A-D7582E6B895C}" type="presOf" srcId="{74BC2D69-0AE8-4194-8BA4-21B06DDFBE19}" destId="{77F6A665-A3EB-42FB-8AB6-630518DFD561}" srcOrd="0" destOrd="0" presId="urn:microsoft.com/office/officeart/2005/8/layout/matrix2"/>
    <dgm:cxn modelId="{2B54BD74-C2A7-43FE-B4E0-B80BCCBBA2A0}" type="presOf" srcId="{495D3B9D-9002-47D3-90C6-4510191F139F}" destId="{B1D5F14D-2C0E-4CFE-964C-B0FB55FEB5EA}" srcOrd="0" destOrd="0" presId="urn:microsoft.com/office/officeart/2005/8/layout/matrix2"/>
    <dgm:cxn modelId="{2BE26D71-7B24-44D9-B1AF-8CE499A7DEC2}" srcId="{0655E0A9-E1D4-4FAF-946C-434329A09E96}" destId="{495D3B9D-9002-47D3-90C6-4510191F139F}" srcOrd="0" destOrd="0" parTransId="{213F1406-FEB6-487F-987F-0814CF65970D}" sibTransId="{EB7FFB60-02E7-4CB1-9EC8-A183E3D673BF}"/>
    <dgm:cxn modelId="{71002935-DCD8-4A6C-9D16-90FC8782AC2F}" type="presOf" srcId="{49F4396B-522F-45F3-89F8-6462C2074CE4}" destId="{A494B0C8-BA9F-40C8-8034-54DE19950C04}" srcOrd="0" destOrd="0" presId="urn:microsoft.com/office/officeart/2005/8/layout/matrix2"/>
    <dgm:cxn modelId="{42EF6CFA-0E6D-4A0B-872E-C8AA8357C0AC}" type="presParOf" srcId="{4D88F2BB-5E44-48BE-AE54-FEFF74BC66B1}" destId="{96E8E087-BAC8-4E11-B646-406C420808DC}" srcOrd="0" destOrd="0" presId="urn:microsoft.com/office/officeart/2005/8/layout/matrix2"/>
    <dgm:cxn modelId="{52727884-7429-4F08-B71D-81E9DD649438}" type="presParOf" srcId="{4D88F2BB-5E44-48BE-AE54-FEFF74BC66B1}" destId="{B1D5F14D-2C0E-4CFE-964C-B0FB55FEB5EA}" srcOrd="1" destOrd="0" presId="urn:microsoft.com/office/officeart/2005/8/layout/matrix2"/>
    <dgm:cxn modelId="{7D1B4FB2-F8D3-4585-8D7D-4B2ACAFB92A0}" type="presParOf" srcId="{4D88F2BB-5E44-48BE-AE54-FEFF74BC66B1}" destId="{FE37AFF8-4DA3-47E2-AB37-7E278A968F5E}" srcOrd="2" destOrd="0" presId="urn:microsoft.com/office/officeart/2005/8/layout/matrix2"/>
    <dgm:cxn modelId="{5EDEB9F6-37A3-466B-83B1-EDF24BB2C4B1}" type="presParOf" srcId="{4D88F2BB-5E44-48BE-AE54-FEFF74BC66B1}" destId="{A494B0C8-BA9F-40C8-8034-54DE19950C04}" srcOrd="3" destOrd="0" presId="urn:microsoft.com/office/officeart/2005/8/layout/matrix2"/>
    <dgm:cxn modelId="{9879B6BC-8E4F-4134-9FAD-DD9D9D1F0336}" type="presParOf" srcId="{4D88F2BB-5E44-48BE-AE54-FEFF74BC66B1}" destId="{77F6A665-A3EB-42FB-8AB6-630518DFD561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E8E087-BAC8-4E11-B646-406C420808DC}">
      <dsp:nvSpPr>
        <dsp:cNvPr id="0" name=""/>
        <dsp:cNvSpPr/>
      </dsp:nvSpPr>
      <dsp:spPr>
        <a:xfrm>
          <a:off x="214329" y="0"/>
          <a:ext cx="6812272" cy="6031869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D5F14D-2C0E-4CFE-964C-B0FB55FEB5EA}">
      <dsp:nvSpPr>
        <dsp:cNvPr id="0" name=""/>
        <dsp:cNvSpPr/>
      </dsp:nvSpPr>
      <dsp:spPr>
        <a:xfrm>
          <a:off x="282368" y="374711"/>
          <a:ext cx="3048771" cy="2412771"/>
        </a:xfrm>
        <a:prstGeom prst="roundRect">
          <a:avLst/>
        </a:prstGeom>
        <a:solidFill>
          <a:srgbClr val="719DB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2000" b="1" kern="1200" dirty="0" smtClean="0">
              <a:latin typeface="Montserrat" panose="020B0604020202020204" charset="0"/>
            </a:rPr>
            <a:t>Walsall Council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2000" b="1" kern="1200" dirty="0" smtClean="0">
              <a:latin typeface="Montserrat" panose="020B0604020202020204" charset="0"/>
            </a:rPr>
            <a:t>Community Cohesion and Integration Strategy 2018</a:t>
          </a:r>
          <a:endParaRPr lang="en-US" sz="1000" kern="1200" dirty="0"/>
        </a:p>
      </dsp:txBody>
      <dsp:txXfrm>
        <a:off x="400150" y="492493"/>
        <a:ext cx="2813207" cy="2177207"/>
      </dsp:txXfrm>
    </dsp:sp>
    <dsp:sp modelId="{FE37AFF8-4DA3-47E2-AB37-7E278A968F5E}">
      <dsp:nvSpPr>
        <dsp:cNvPr id="0" name=""/>
        <dsp:cNvSpPr/>
      </dsp:nvSpPr>
      <dsp:spPr>
        <a:xfrm>
          <a:off x="3779235" y="373855"/>
          <a:ext cx="3023389" cy="2412747"/>
        </a:xfrm>
        <a:prstGeom prst="roundRect">
          <a:avLst/>
        </a:prstGeom>
        <a:solidFill>
          <a:srgbClr val="0191D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latin typeface="Montserrat" panose="020B0604020202020204" charset="0"/>
            </a:rPr>
            <a:t>Government Integrated Communities Strategy 2019</a:t>
          </a:r>
          <a:endParaRPr lang="en-GB" sz="1800" kern="1200" dirty="0" smtClean="0">
            <a:latin typeface="Montserrat" panose="020B0604020202020204" charset="0"/>
          </a:endParaRPr>
        </a:p>
      </dsp:txBody>
      <dsp:txXfrm>
        <a:off x="3897016" y="491636"/>
        <a:ext cx="2787827" cy="2177185"/>
      </dsp:txXfrm>
    </dsp:sp>
    <dsp:sp modelId="{A494B0C8-BA9F-40C8-8034-54DE19950C04}">
      <dsp:nvSpPr>
        <dsp:cNvPr id="0" name=""/>
        <dsp:cNvSpPr/>
      </dsp:nvSpPr>
      <dsp:spPr>
        <a:xfrm>
          <a:off x="320912" y="3271118"/>
          <a:ext cx="3048796" cy="2356940"/>
        </a:xfrm>
        <a:prstGeom prst="roundRect">
          <a:avLst/>
        </a:prstGeom>
        <a:solidFill>
          <a:srgbClr val="7BBB5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Montserrat" panose="020B0604020202020204" charset="0"/>
            </a:rPr>
            <a:t>Covid-19 Pandemic 2020</a:t>
          </a:r>
          <a:endParaRPr lang="en-US" sz="1800" kern="1200" dirty="0">
            <a:latin typeface="Montserrat" panose="020B0604020202020204" charset="0"/>
          </a:endParaRPr>
        </a:p>
      </dsp:txBody>
      <dsp:txXfrm>
        <a:off x="435968" y="3386174"/>
        <a:ext cx="2818684" cy="2126828"/>
      </dsp:txXfrm>
    </dsp:sp>
    <dsp:sp modelId="{77F6A665-A3EB-42FB-8AB6-630518DFD561}">
      <dsp:nvSpPr>
        <dsp:cNvPr id="0" name=""/>
        <dsp:cNvSpPr/>
      </dsp:nvSpPr>
      <dsp:spPr>
        <a:xfrm>
          <a:off x="3818298" y="3215323"/>
          <a:ext cx="3021797" cy="2412747"/>
        </a:xfrm>
        <a:prstGeom prst="roundRect">
          <a:avLst/>
        </a:prstGeom>
        <a:solidFill>
          <a:srgbClr val="0094A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Montserrat" panose="020B0604020202020204" charset="0"/>
            </a:rPr>
            <a:t>Resilient Communities &amp; Resetting Agenda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Montserrat" panose="020B0604020202020204" charset="0"/>
            </a:rPr>
            <a:t>2021-</a:t>
          </a:r>
          <a:endParaRPr lang="en-US" sz="1800" kern="1200" dirty="0">
            <a:latin typeface="Montserrat" panose="020B0604020202020204" charset="0"/>
          </a:endParaRPr>
        </a:p>
      </dsp:txBody>
      <dsp:txXfrm>
        <a:off x="3936079" y="3333104"/>
        <a:ext cx="2786235" cy="21771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81976-345A-433A-8F65-9A30CF944050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F4D1D-AF4F-44CA-9AC5-3EC1404A4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077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B7D2C-60FA-074F-8884-F6A2D650D319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B077B-0AFA-654D-94B5-33D63321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42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B077B-0AFA-654D-94B5-33D633212B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67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B077B-0AFA-654D-94B5-33D633212B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544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846C9-EAA6-4AD7-897B-6FCA292F97F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482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03E0E-0BB7-B74E-AFEB-33EC2F7609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834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B077B-0AFA-654D-94B5-33D633212B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42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B077B-0AFA-654D-94B5-33D633212B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977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rgbClr val="0094AA"/>
                </a:solidFill>
                <a:latin typeface="Montserrat" panose="020B0604020202020204" charset="0"/>
              </a:rPr>
              <a:t>It recognises our strengths as well as our challenges, and sets out the steps we will take to break down barriers to integration.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B077B-0AFA-654D-94B5-33D633212B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6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846C9-EAA6-4AD7-897B-6FCA292F97F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48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846C9-EAA6-4AD7-897B-6FCA292F97F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225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846C9-EAA6-4AD7-897B-6FCA292F97F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797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B077B-0AFA-654D-94B5-33D633212B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094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846C9-EAA6-4AD7-897B-6FCA292F97F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562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B077B-0AFA-654D-94B5-33D633212B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512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T_Pattern_assets-KG2.pd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Youth_Can_Do_It_WHITE_stack+PT.ai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9" t="16367" r="23215" b="38689"/>
          <a:stretch/>
        </p:blipFill>
        <p:spPr>
          <a:xfrm>
            <a:off x="3450407" y="1489753"/>
            <a:ext cx="5291188" cy="317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97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794971" y="-2544971"/>
            <a:ext cx="28800" cy="693070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42700" y="701114"/>
            <a:ext cx="10515600" cy="1262357"/>
          </a:xfrm>
        </p:spPr>
        <p:txBody>
          <a:bodyPr bIns="0" anchor="b" anchorCtr="0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 smtClean="0"/>
              <a:t>Edit Headline – one, two or three lines</a:t>
            </a:r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42700" y="2057400"/>
            <a:ext cx="10514817" cy="2296584"/>
          </a:xfrm>
        </p:spPr>
        <p:txBody>
          <a:bodyPr anchor="t" anchorCtr="0"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Paragraph – when you’re finished, move the line on the left to meet the bottom of the text in this box.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1252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846" y="4741333"/>
            <a:ext cx="3826092" cy="2704928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00067" y="2931157"/>
            <a:ext cx="10714567" cy="1585384"/>
          </a:xfrm>
        </p:spPr>
        <p:txBody>
          <a:bodyPr anchor="b" anchorCtr="0">
            <a:noAutofit/>
          </a:bodyPr>
          <a:lstStyle>
            <a:lvl1pPr marL="0" indent="0">
              <a:buNone/>
              <a:defRPr sz="3200" cap="all" baseline="0">
                <a:latin typeface="+mj-lt"/>
              </a:defRPr>
            </a:lvl1pPr>
          </a:lstStyle>
          <a:p>
            <a:pPr lvl="0"/>
            <a:r>
              <a:rPr lang="en-GB" dirty="0" smtClean="0"/>
              <a:t>Closing sentence</a:t>
            </a:r>
            <a:endParaRPr lang="en-GB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794971" y="-2544971"/>
            <a:ext cx="28800" cy="6930705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5112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300633" y="635000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2205C3E-AABE-4700-9C17-8357F6841D0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1286016"/>
      </p:ext>
    </p:extLst>
  </p:cSld>
  <p:clrMapOvr>
    <a:masterClrMapping/>
  </p:clrMapOvr>
  <p:transition advClick="0" advTm="1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578A7-02BA-F648-B100-63FBCBE2F8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9680F4-06D5-7747-A868-CA85C5333D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847CF-7596-9048-A0B0-ACF7EBE21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538FA-8F0D-CA49-955E-12B609D7109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D665A-2E61-364B-9AB7-DD586A162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30500-0026-BD49-8E1C-B70193F51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7E5AF-68BD-B740-8060-F3A23FB80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68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B04FF-8410-2847-AC41-0671F54AB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808ED-4BC4-F84A-89CF-1F236A97F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108DC-032A-DF46-BA45-DE3F1150A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538FA-8F0D-CA49-955E-12B609D7109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FE846-DF6E-774F-951C-E4A35E4CD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97915-A814-3E4C-87E4-93807938F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7E5AF-68BD-B740-8060-F3A23FB80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11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1B6AF-8959-154F-920E-480AFCDC7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0CF89-B98D-7C4B-A40D-20985CB1F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37AD0-1A73-5F41-84A0-6CC064B97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538FA-8F0D-CA49-955E-12B609D7109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D4A14-25AB-294E-B4D2-2E6CA7703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F0808-568B-EC4B-929E-8B83A4627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7E5AF-68BD-B740-8060-F3A23FB80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62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73243-DAF0-1145-8C7E-FDD84D465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8FB25-F8AF-FD48-A44F-C2BB39AA30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2BB65F-71EA-6148-B699-89404B1F3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18781-8198-9E48-AC37-97ED3EF60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538FA-8F0D-CA49-955E-12B609D7109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DE2A4-1A7E-B347-A2CF-3AAE65F73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615686-C3CC-674D-8C4D-75E1EDD95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7E5AF-68BD-B740-8060-F3A23FB80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27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88107-73AA-FA4E-BAB2-5180D3395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417E3-B9C5-6040-AB44-12BBFFD08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24E4FC-C292-924F-95A0-820EA132A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FA507-1F3C-744E-A870-0CA765A45F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A7C878-E513-2D4C-A83E-EF9B15102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BE5D8-91C1-5745-8A6E-9E45F7C8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538FA-8F0D-CA49-955E-12B609D7109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38A26-C444-CA4E-8E16-5E069FA99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342AC-D0F4-2D43-92BF-85044271C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7E5AF-68BD-B740-8060-F3A23FB80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26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0D968-9687-664A-B91C-41C4B5170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B4ECFE-0119-954D-85A0-3A8F4BB1E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538FA-8F0D-CA49-955E-12B609D7109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985B84-B18C-BC44-9D98-1645AAB64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4BB95F-F903-394F-9CFE-64F714BFF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7E5AF-68BD-B740-8060-F3A23FB80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87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BB1AA0-2CA5-C84C-896E-4F75CA12E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538FA-8F0D-CA49-955E-12B609D7109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24161-9C8A-D945-82E7-2B97F6AC3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85D4DF-4D17-0C4D-9F09-DEE084B5D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7E5AF-68BD-B740-8060-F3A23FB80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02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T_Pattern_assets-KG2.pd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"/>
            <a:ext cx="12185151" cy="6854147"/>
          </a:xfrm>
          <a:prstGeom prst="rect">
            <a:avLst/>
          </a:prstGeom>
        </p:spPr>
      </p:pic>
      <p:pic>
        <p:nvPicPr>
          <p:cNvPr id="4" name="Picture 3" descr="Youth_Can_Do_It_WHITE_stack+PT.ai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883" y="486831"/>
            <a:ext cx="8063064" cy="570033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291631" y="6318146"/>
            <a:ext cx="11034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Arial"/>
                <a:cs typeface="Arial"/>
              </a:rPr>
              <a:t>© The Prince’s Trust 2017 – all rights reserved. The Prince’s Trust is a registered charity, incorporated by Royal Charter (RC000772)</a:t>
            </a:r>
            <a:r>
              <a:rPr lang="en-US" sz="80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br>
              <a:rPr lang="en-US" sz="8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800" dirty="0" smtClean="0">
                <a:solidFill>
                  <a:srgbClr val="FFFFFF"/>
                </a:solidFill>
                <a:latin typeface="Arial"/>
                <a:cs typeface="Arial"/>
              </a:rPr>
              <a:t>Principal </a:t>
            </a:r>
            <a:r>
              <a:rPr lang="en-US" sz="800" dirty="0">
                <a:solidFill>
                  <a:srgbClr val="FFFFFF"/>
                </a:solidFill>
                <a:latin typeface="Arial"/>
                <a:cs typeface="Arial"/>
              </a:rPr>
              <a:t>office: Prince’s Trust House, 9 Eldon Street, London, England EC2M 7LS. Registered charity number in England and Wales (1079675) and Scotland (SC041198).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1632" y="5463211"/>
            <a:ext cx="11600736" cy="854935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33"/>
            </a:lvl1pPr>
          </a:lstStyle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Presentation: ‘</a:t>
            </a:r>
            <a:r>
              <a:rPr kumimoji="0" lang="en-US" sz="1333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Xxxx</a:t>
            </a:r>
            <a:r>
              <a:rPr kumimoji="0" 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</a:t>
            </a:r>
            <a:r>
              <a:rPr kumimoji="0" lang="en-US" sz="1333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xxxxxx</a:t>
            </a:r>
            <a:r>
              <a:rPr kumimoji="0" 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’</a:t>
            </a:r>
            <a:br>
              <a:rPr kumimoji="0" 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</a:br>
            <a:r>
              <a:rPr kumimoji="0" 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By: Jack Lowman</a:t>
            </a:r>
            <a:br>
              <a:rPr kumimoji="0" 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</a:br>
            <a:r>
              <a:rPr kumimoji="0" 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Date: 1</a:t>
            </a:r>
            <a:r>
              <a:rPr kumimoji="0" lang="en-US" sz="1333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st</a:t>
            </a:r>
            <a:r>
              <a:rPr kumimoji="0" 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August 2017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5602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BE3D9-1C5A-184F-9A1B-CFD8C152B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D488A-8A75-1744-AF00-F2A7BEE83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B6F3EF-087E-454D-A002-642DE6DA1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706AF-95D7-ED49-9B66-BDA8EFA28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538FA-8F0D-CA49-955E-12B609D7109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2AC907-5859-314E-8C95-91F8B5C2F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CF36B8-B682-F441-9ADE-3766337C8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7E5AF-68BD-B740-8060-F3A23FB80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73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9DE00-4E32-6742-8129-A96CF10B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541B40-0A82-6741-A86C-0E8B9F00EA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170819-E635-9E40-A122-A878ACA3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02FC84-5880-3343-9C9D-8750864C8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538FA-8F0D-CA49-955E-12B609D7109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D67450-15AB-8A46-BCA8-D2BCD0A71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0E4ACE-E37C-8940-A5BB-4C4ACCF86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7E5AF-68BD-B740-8060-F3A23FB80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24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7E6BC-EE1D-7648-BC26-015594C40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331A33-099A-834C-9256-6EC233F57C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03C08-5413-9D42-B1D2-E78249F54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538FA-8F0D-CA49-955E-12B609D7109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F0AEF-8A62-A34C-94BA-632215CDB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66239-64FB-6E44-97FF-21C058AD7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7E5AF-68BD-B740-8060-F3A23FB80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75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9D6FAB-DE6B-874B-8E25-B0BA459A44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635FF3-D3C0-2648-BB30-A8747CB15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3EEF7-CD50-FA40-8842-8ABDA13B5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538FA-8F0D-CA49-955E-12B609D7109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AAE08-0CB0-0D40-9705-0642564D1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D7D99-DD2F-DF40-A414-A6F18BCAE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7E5AF-68BD-B740-8060-F3A23FB80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39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T_Pattern_assets-KG2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Youth_Can_Do_It_WHITE_stack+PT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9" t="16367" r="23215" b="38689"/>
          <a:stretch/>
        </p:blipFill>
        <p:spPr>
          <a:xfrm>
            <a:off x="3450407" y="1489753"/>
            <a:ext cx="5291188" cy="317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20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T_Pattern_assets-KG2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"/>
            <a:ext cx="12185151" cy="6854147"/>
          </a:xfrm>
          <a:prstGeom prst="rect">
            <a:avLst/>
          </a:prstGeom>
        </p:spPr>
      </p:pic>
      <p:pic>
        <p:nvPicPr>
          <p:cNvPr id="4" name="Picture 3" descr="Youth_Can_Do_It_WHITE_stack+PT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883" y="486831"/>
            <a:ext cx="8063064" cy="57003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631" y="6318146"/>
            <a:ext cx="11034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Arial"/>
                <a:cs typeface="Arial"/>
              </a:rPr>
              <a:t>© The Prince’s Trust 2017 – all rights reserved. The Prince’s Trust is a registered charity, incorporated by Royal Charter (RC000772)</a:t>
            </a:r>
            <a:r>
              <a:rPr lang="en-US" sz="80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br>
              <a:rPr lang="en-US" sz="8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800" dirty="0" smtClean="0">
                <a:solidFill>
                  <a:srgbClr val="FFFFFF"/>
                </a:solidFill>
                <a:latin typeface="Arial"/>
                <a:cs typeface="Arial"/>
              </a:rPr>
              <a:t>Principal </a:t>
            </a:r>
            <a:r>
              <a:rPr lang="en-US" sz="800" dirty="0">
                <a:solidFill>
                  <a:srgbClr val="FFFFFF"/>
                </a:solidFill>
                <a:latin typeface="Arial"/>
                <a:cs typeface="Arial"/>
              </a:rPr>
              <a:t>office: Prince’s Trust House, 9 Eldon Street, London, England EC2M 7LS. Registered charity number in England and Wales (1079675) and Scotland (SC041198).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1632" y="5463211"/>
            <a:ext cx="11600736" cy="854935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33"/>
            </a:lvl1pPr>
          </a:lstStyle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Presentation: ‘</a:t>
            </a:r>
            <a:r>
              <a:rPr kumimoji="0" lang="en-US" sz="1333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Xxxx</a:t>
            </a:r>
            <a:r>
              <a:rPr kumimoji="0" 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</a:t>
            </a:r>
            <a:r>
              <a:rPr kumimoji="0" lang="en-US" sz="1333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xxxxxx</a:t>
            </a:r>
            <a:r>
              <a:rPr kumimoji="0" 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’</a:t>
            </a:r>
            <a:br>
              <a:rPr kumimoji="0" 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</a:br>
            <a:r>
              <a:rPr kumimoji="0" 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By: Jack Lowman</a:t>
            </a:r>
            <a:br>
              <a:rPr kumimoji="0" 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</a:br>
            <a:r>
              <a:rPr kumimoji="0" 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Date: 1</a:t>
            </a:r>
            <a:r>
              <a:rPr kumimoji="0" lang="en-US" sz="1333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st</a:t>
            </a:r>
            <a:r>
              <a:rPr kumimoji="0" 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August 2017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5191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Points +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2700" y="120088"/>
            <a:ext cx="10515600" cy="1262357"/>
          </a:xfrm>
        </p:spPr>
        <p:txBody>
          <a:bodyPr bIns="0" anchor="b" anchorCtr="0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 smtClean="0"/>
              <a:t>Edit Headline – one, two or three lines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42700" y="1963468"/>
            <a:ext cx="10514817" cy="3418157"/>
          </a:xfrm>
        </p:spPr>
        <p:txBody>
          <a:bodyPr anchor="t" anchorCtr="0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dirty="0" smtClean="0"/>
              <a:t>Bullet points – when you’re finished, move the line on the left to meet the bottom of the text in this box.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42700" y="1446379"/>
            <a:ext cx="10514817" cy="453156"/>
          </a:xfrm>
        </p:spPr>
        <p:txBody>
          <a:bodyPr anchor="b" anchorCtr="0"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 baseline="0"/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lang="en-US" dirty="0" smtClean="0"/>
              <a:t>One line of intro text… move just above the content below</a:t>
            </a:r>
            <a:endParaRPr lang="en-GB" dirty="0" smtClean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794971" y="-1549079"/>
            <a:ext cx="28800" cy="693070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3917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942700" y="120088"/>
            <a:ext cx="10515600" cy="1262357"/>
          </a:xfrm>
        </p:spPr>
        <p:txBody>
          <a:bodyPr bIns="0" anchor="b" anchorCtr="0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 smtClean="0"/>
              <a:t>Edit Headline – one, two or three lines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42700" y="1466851"/>
            <a:ext cx="10514817" cy="3914775"/>
          </a:xfrm>
        </p:spPr>
        <p:txBody>
          <a:bodyPr anchor="t" anchorCtr="0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dirty="0" smtClean="0"/>
              <a:t>Bullet points – when you’re finished, move the line on the left to meet the bottom of the text in this box.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794971" y="-1549079"/>
            <a:ext cx="28800" cy="693070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009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42700" y="120088"/>
            <a:ext cx="10515600" cy="1262357"/>
          </a:xfrm>
        </p:spPr>
        <p:txBody>
          <a:bodyPr bIns="0" anchor="b" anchorCtr="0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 smtClean="0"/>
              <a:t>Edit Headline – one, two or three lines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42700" y="1466851"/>
            <a:ext cx="10514817" cy="3914775"/>
          </a:xfrm>
        </p:spPr>
        <p:txBody>
          <a:bodyPr anchor="t" anchorCtr="0"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Paragraph text – when you’re finished, move the line on the left to meet the bottom of the text in this box.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794971" y="-1549079"/>
            <a:ext cx="28800" cy="693070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9556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0153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Edit Headline</a:t>
            </a:r>
            <a:endParaRPr lang="en-GB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35201" y="866659"/>
            <a:ext cx="10514817" cy="763836"/>
          </a:xfrm>
        </p:spPr>
        <p:txBody>
          <a:bodyPr anchor="t" anchorCtr="0">
            <a:noAutofit/>
          </a:bodyPr>
          <a:lstStyle>
            <a:lvl1pPr marL="0" indent="0">
              <a:buFontTx/>
              <a:buNone/>
              <a:defRPr baseline="0"/>
            </a:lvl1pPr>
          </a:lstStyle>
          <a:p>
            <a:pPr lvl="0"/>
            <a:r>
              <a:rPr lang="en-US" dirty="0" smtClean="0"/>
              <a:t>Intro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1"/>
          </p:nvPr>
        </p:nvSpPr>
        <p:spPr>
          <a:xfrm>
            <a:off x="835201" y="1704975"/>
            <a:ext cx="10514367" cy="372427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6457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+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2700" y="120088"/>
            <a:ext cx="10515600" cy="1262357"/>
          </a:xfrm>
        </p:spPr>
        <p:txBody>
          <a:bodyPr bIns="0" anchor="b" anchorCtr="0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 smtClean="0"/>
              <a:t>Edit Headline – one, two or three lines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42700" y="1963468"/>
            <a:ext cx="10514817" cy="3418157"/>
          </a:xfrm>
        </p:spPr>
        <p:txBody>
          <a:bodyPr anchor="t" anchorCtr="0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dirty="0" smtClean="0"/>
              <a:t>Bullet points – when you’re finished, move the line on the left to meet the bottom of the text in this box.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42700" y="1446379"/>
            <a:ext cx="10514817" cy="453156"/>
          </a:xfrm>
        </p:spPr>
        <p:txBody>
          <a:bodyPr anchor="b" anchorCtr="0"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 baseline="0"/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lang="en-US" dirty="0" smtClean="0"/>
              <a:t>One line of intro text… move just above the content below</a:t>
            </a:r>
            <a:endParaRPr lang="en-GB" dirty="0" smtClean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794971" y="-1549079"/>
            <a:ext cx="28800" cy="693070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2445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700" y="1985555"/>
            <a:ext cx="10515600" cy="2654440"/>
          </a:xfrm>
        </p:spPr>
        <p:txBody>
          <a:bodyPr anchor="b" anchorCtr="0">
            <a:noAutofit/>
          </a:bodyPr>
          <a:lstStyle>
            <a:lvl1pPr>
              <a:defRPr sz="6400" cap="all" baseline="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794971" y="-2544971"/>
            <a:ext cx="28800" cy="693070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868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Points +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2700" y="701114"/>
            <a:ext cx="10515600" cy="1262357"/>
          </a:xfrm>
        </p:spPr>
        <p:txBody>
          <a:bodyPr bIns="0" anchor="b" anchorCtr="0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 smtClean="0"/>
              <a:t>Edit Headline – one, two or three lines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42700" y="2416627"/>
            <a:ext cx="10514817" cy="1937357"/>
          </a:xfrm>
        </p:spPr>
        <p:txBody>
          <a:bodyPr anchor="t" anchorCtr="0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dirty="0" smtClean="0"/>
              <a:t>Bullet points – when you’re finished, move the line on the left to meet the bottom of the text in this box.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42700" y="1963471"/>
            <a:ext cx="10514817" cy="453156"/>
          </a:xfrm>
        </p:spPr>
        <p:txBody>
          <a:bodyPr anchor="b" anchorCtr="0"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One line of intro text</a:t>
            </a:r>
            <a:endParaRPr lang="en-GB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794971" y="-2544971"/>
            <a:ext cx="28800" cy="693070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0226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794971" y="-2544971"/>
            <a:ext cx="28800" cy="693070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42700" y="701114"/>
            <a:ext cx="10515600" cy="1262357"/>
          </a:xfrm>
        </p:spPr>
        <p:txBody>
          <a:bodyPr bIns="0" anchor="b" anchorCtr="0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 smtClean="0"/>
              <a:t>Edit Headline – one, two or three lines</a:t>
            </a:r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42700" y="2057400"/>
            <a:ext cx="10514817" cy="2296584"/>
          </a:xfrm>
        </p:spPr>
        <p:txBody>
          <a:bodyPr anchor="t" anchorCtr="0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dirty="0" smtClean="0"/>
              <a:t>Bullet points – when you’re finished, move the line on the left to meet the bottom of the text in this box.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2622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794971" y="-2544971"/>
            <a:ext cx="28800" cy="693070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42700" y="701114"/>
            <a:ext cx="10515600" cy="1262357"/>
          </a:xfrm>
        </p:spPr>
        <p:txBody>
          <a:bodyPr bIns="0" anchor="b" anchorCtr="0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 smtClean="0"/>
              <a:t>Edit Headline – one, two or three lines</a:t>
            </a:r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42700" y="2057400"/>
            <a:ext cx="10514817" cy="2296584"/>
          </a:xfrm>
        </p:spPr>
        <p:txBody>
          <a:bodyPr anchor="t" anchorCtr="0"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Paragraph – when you’re finished, move the line on the left to meet the bottom of the text in this box.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4740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846" y="4741333"/>
            <a:ext cx="3826092" cy="2704928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00067" y="2931157"/>
            <a:ext cx="10714567" cy="1585384"/>
          </a:xfrm>
        </p:spPr>
        <p:txBody>
          <a:bodyPr anchor="b" anchorCtr="0">
            <a:noAutofit/>
          </a:bodyPr>
          <a:lstStyle>
            <a:lvl1pPr marL="0" indent="0">
              <a:buNone/>
              <a:defRPr sz="3200" cap="all" baseline="0">
                <a:latin typeface="+mj-lt"/>
              </a:defRPr>
            </a:lvl1pPr>
          </a:lstStyle>
          <a:p>
            <a:pPr lvl="0"/>
            <a:r>
              <a:rPr lang="en-GB" dirty="0" smtClean="0"/>
              <a:t>Closing sentence</a:t>
            </a:r>
            <a:endParaRPr lang="en-GB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794971" y="-2544971"/>
            <a:ext cx="28800" cy="6930705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7877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300633" y="635000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2205C3E-AABE-4700-9C17-8357F6841D0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1442914"/>
      </p:ext>
    </p:extLst>
  </p:cSld>
  <p:clrMapOvr>
    <a:masterClrMapping/>
  </p:clrMapOvr>
  <p:transition advClick="0" advTm="10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T_Pattern_assets-KG2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Youth_Can_Do_It_WHITE_stack+PT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9" t="16367" r="23215" b="38689"/>
          <a:stretch/>
        </p:blipFill>
        <p:spPr>
          <a:xfrm>
            <a:off x="3450407" y="1489753"/>
            <a:ext cx="5291188" cy="317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92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T_Pattern_assets-KG2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"/>
            <a:ext cx="12185151" cy="6854147"/>
          </a:xfrm>
          <a:prstGeom prst="rect">
            <a:avLst/>
          </a:prstGeom>
        </p:spPr>
      </p:pic>
      <p:pic>
        <p:nvPicPr>
          <p:cNvPr id="4" name="Picture 3" descr="Youth_Can_Do_It_WHITE_stack+PT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883" y="486831"/>
            <a:ext cx="8063064" cy="57003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631" y="6318146"/>
            <a:ext cx="11034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Arial"/>
                <a:cs typeface="Arial"/>
              </a:rPr>
              <a:t>© The Prince’s Trust 2017 – all rights reserved. The Prince’s Trust is a registered charity, incorporated by Royal Charter (RC000772)</a:t>
            </a:r>
            <a:r>
              <a:rPr lang="en-US" sz="80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br>
              <a:rPr lang="en-US" sz="8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800" dirty="0" smtClean="0">
                <a:solidFill>
                  <a:srgbClr val="FFFFFF"/>
                </a:solidFill>
                <a:latin typeface="Arial"/>
                <a:cs typeface="Arial"/>
              </a:rPr>
              <a:t>Principal </a:t>
            </a:r>
            <a:r>
              <a:rPr lang="en-US" sz="800" dirty="0">
                <a:solidFill>
                  <a:srgbClr val="FFFFFF"/>
                </a:solidFill>
                <a:latin typeface="Arial"/>
                <a:cs typeface="Arial"/>
              </a:rPr>
              <a:t>office: Prince’s Trust House, 9 Eldon Street, London, England EC2M 7LS. Registered charity number in England and Wales (1079675) and Scotland (SC041198).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1632" y="5463211"/>
            <a:ext cx="11600736" cy="854935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33"/>
            </a:lvl1pPr>
          </a:lstStyle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Presentation: ‘</a:t>
            </a:r>
            <a:r>
              <a:rPr kumimoji="0" lang="en-US" sz="1333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Xxxx</a:t>
            </a:r>
            <a:r>
              <a:rPr kumimoji="0" 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</a:t>
            </a:r>
            <a:r>
              <a:rPr kumimoji="0" lang="en-US" sz="1333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xxxxxx</a:t>
            </a:r>
            <a:r>
              <a:rPr kumimoji="0" 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’</a:t>
            </a:r>
            <a:br>
              <a:rPr kumimoji="0" 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</a:br>
            <a:r>
              <a:rPr kumimoji="0" 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By: Jack Lowman</a:t>
            </a:r>
            <a:br>
              <a:rPr kumimoji="0" 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</a:br>
            <a:r>
              <a:rPr kumimoji="0" 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Date: 1</a:t>
            </a:r>
            <a:r>
              <a:rPr kumimoji="0" lang="en-US" sz="1333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st</a:t>
            </a:r>
            <a:r>
              <a:rPr kumimoji="0" 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August 2017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7156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Points +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2700" y="120088"/>
            <a:ext cx="10515600" cy="1262357"/>
          </a:xfrm>
        </p:spPr>
        <p:txBody>
          <a:bodyPr bIns="0" anchor="b" anchorCtr="0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 smtClean="0"/>
              <a:t>Edit Headline – one, two or three lines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42700" y="1963468"/>
            <a:ext cx="10514817" cy="3418157"/>
          </a:xfrm>
        </p:spPr>
        <p:txBody>
          <a:bodyPr anchor="t" anchorCtr="0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dirty="0" smtClean="0"/>
              <a:t>Bullet points – when you’re finished, move the line on the left to meet the bottom of the text in this box.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42700" y="1446379"/>
            <a:ext cx="10514817" cy="453156"/>
          </a:xfrm>
        </p:spPr>
        <p:txBody>
          <a:bodyPr anchor="b" anchorCtr="0"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 baseline="0"/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lang="en-US" dirty="0" smtClean="0"/>
              <a:t>One line of intro text… move just above the content below</a:t>
            </a:r>
            <a:endParaRPr lang="en-GB" dirty="0" smtClean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794971" y="-1549079"/>
            <a:ext cx="28800" cy="693070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389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942700" y="120088"/>
            <a:ext cx="10515600" cy="1262357"/>
          </a:xfrm>
        </p:spPr>
        <p:txBody>
          <a:bodyPr bIns="0" anchor="b" anchorCtr="0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 smtClean="0"/>
              <a:t>Edit Headline – one, two or three lines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42700" y="1466851"/>
            <a:ext cx="10514817" cy="3914775"/>
          </a:xfrm>
        </p:spPr>
        <p:txBody>
          <a:bodyPr anchor="t" anchorCtr="0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dirty="0" smtClean="0"/>
              <a:t>Bullet points – when you’re finished, move the line on the left to meet the bottom of the text in this box.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794971" y="-1549079"/>
            <a:ext cx="28800" cy="693070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8997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942700" y="120088"/>
            <a:ext cx="10515600" cy="1262357"/>
          </a:xfrm>
        </p:spPr>
        <p:txBody>
          <a:bodyPr bIns="0" anchor="b" anchorCtr="0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 smtClean="0"/>
              <a:t>Edit Headline – one, two or three lines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42700" y="1466851"/>
            <a:ext cx="10514817" cy="3914775"/>
          </a:xfrm>
        </p:spPr>
        <p:txBody>
          <a:bodyPr anchor="t" anchorCtr="0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dirty="0" smtClean="0"/>
              <a:t>Bullet points – when you’re finished, move the line on the left to meet the bottom of the text in this box.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794971" y="-1549079"/>
            <a:ext cx="28800" cy="693070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7762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42700" y="120088"/>
            <a:ext cx="10515600" cy="1262357"/>
          </a:xfrm>
        </p:spPr>
        <p:txBody>
          <a:bodyPr bIns="0" anchor="b" anchorCtr="0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 smtClean="0"/>
              <a:t>Edit Headline – one, two or three lines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42700" y="1466851"/>
            <a:ext cx="10514817" cy="3914775"/>
          </a:xfrm>
        </p:spPr>
        <p:txBody>
          <a:bodyPr anchor="t" anchorCtr="0"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Paragraph text – when you’re finished, move the line on the left to meet the bottom of the text in this box.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794971" y="-1549079"/>
            <a:ext cx="28800" cy="693070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8249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0153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Edit Headline</a:t>
            </a:r>
            <a:endParaRPr lang="en-GB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35201" y="866659"/>
            <a:ext cx="10514817" cy="763836"/>
          </a:xfrm>
        </p:spPr>
        <p:txBody>
          <a:bodyPr anchor="t" anchorCtr="0">
            <a:noAutofit/>
          </a:bodyPr>
          <a:lstStyle>
            <a:lvl1pPr marL="0" indent="0">
              <a:buFontTx/>
              <a:buNone/>
              <a:defRPr baseline="0"/>
            </a:lvl1pPr>
          </a:lstStyle>
          <a:p>
            <a:pPr lvl="0"/>
            <a:r>
              <a:rPr lang="en-US" dirty="0" smtClean="0"/>
              <a:t>Intro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1"/>
          </p:nvPr>
        </p:nvSpPr>
        <p:spPr>
          <a:xfrm>
            <a:off x="835201" y="1704975"/>
            <a:ext cx="10514367" cy="372427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47746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700" y="1985555"/>
            <a:ext cx="10515600" cy="2654440"/>
          </a:xfrm>
        </p:spPr>
        <p:txBody>
          <a:bodyPr anchor="b" anchorCtr="0">
            <a:noAutofit/>
          </a:bodyPr>
          <a:lstStyle>
            <a:lvl1pPr>
              <a:defRPr sz="6400" cap="all" baseline="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794971" y="-2544971"/>
            <a:ext cx="28800" cy="693070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701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Points +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2700" y="701114"/>
            <a:ext cx="10515600" cy="1262357"/>
          </a:xfrm>
        </p:spPr>
        <p:txBody>
          <a:bodyPr bIns="0" anchor="b" anchorCtr="0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 smtClean="0"/>
              <a:t>Edit Headline – one, two or three lines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42700" y="2416627"/>
            <a:ext cx="10514817" cy="1937357"/>
          </a:xfrm>
        </p:spPr>
        <p:txBody>
          <a:bodyPr anchor="t" anchorCtr="0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dirty="0" smtClean="0"/>
              <a:t>Bullet points – when you’re finished, move the line on the left to meet the bottom of the text in this box.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42700" y="1963471"/>
            <a:ext cx="10514817" cy="453156"/>
          </a:xfrm>
        </p:spPr>
        <p:txBody>
          <a:bodyPr anchor="b" anchorCtr="0"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One line of intro text</a:t>
            </a:r>
            <a:endParaRPr lang="en-GB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794971" y="-2544971"/>
            <a:ext cx="28800" cy="693070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9842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794971" y="-2544971"/>
            <a:ext cx="28800" cy="693070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42700" y="701114"/>
            <a:ext cx="10515600" cy="1262357"/>
          </a:xfrm>
        </p:spPr>
        <p:txBody>
          <a:bodyPr bIns="0" anchor="b" anchorCtr="0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 smtClean="0"/>
              <a:t>Edit Headline – one, two or three lines</a:t>
            </a:r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42700" y="2057400"/>
            <a:ext cx="10514817" cy="2296584"/>
          </a:xfrm>
        </p:spPr>
        <p:txBody>
          <a:bodyPr anchor="t" anchorCtr="0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dirty="0" smtClean="0"/>
              <a:t>Bullet points – when you’re finished, move the line on the left to meet the bottom of the text in this box.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6458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794971" y="-2544971"/>
            <a:ext cx="28800" cy="693070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42700" y="701114"/>
            <a:ext cx="10515600" cy="1262357"/>
          </a:xfrm>
        </p:spPr>
        <p:txBody>
          <a:bodyPr bIns="0" anchor="b" anchorCtr="0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 smtClean="0"/>
              <a:t>Edit Headline – one, two or three lines</a:t>
            </a:r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42700" y="2057400"/>
            <a:ext cx="10514817" cy="2296584"/>
          </a:xfrm>
        </p:spPr>
        <p:txBody>
          <a:bodyPr anchor="t" anchorCtr="0"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Paragraph – when you’re finished, move the line on the left to meet the bottom of the text in this box.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2028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846" y="4741333"/>
            <a:ext cx="3826092" cy="2704928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00067" y="2931157"/>
            <a:ext cx="10714567" cy="1585384"/>
          </a:xfrm>
        </p:spPr>
        <p:txBody>
          <a:bodyPr anchor="b" anchorCtr="0">
            <a:noAutofit/>
          </a:bodyPr>
          <a:lstStyle>
            <a:lvl1pPr marL="0" indent="0">
              <a:buNone/>
              <a:defRPr sz="3200" cap="all" baseline="0">
                <a:latin typeface="+mj-lt"/>
              </a:defRPr>
            </a:lvl1pPr>
          </a:lstStyle>
          <a:p>
            <a:pPr lvl="0"/>
            <a:r>
              <a:rPr lang="en-GB" dirty="0" smtClean="0"/>
              <a:t>Closing sentence</a:t>
            </a:r>
            <a:endParaRPr lang="en-GB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794971" y="-2544971"/>
            <a:ext cx="28800" cy="6930705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9384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300633" y="635000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2205C3E-AABE-4700-9C17-8357F6841D0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7709899"/>
      </p:ext>
    </p:extLst>
  </p:cSld>
  <p:clrMapOvr>
    <a:masterClrMapping/>
  </p:clrMapOvr>
  <p:transition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42700" y="120088"/>
            <a:ext cx="10515600" cy="1262357"/>
          </a:xfrm>
        </p:spPr>
        <p:txBody>
          <a:bodyPr bIns="0" anchor="b" anchorCtr="0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 smtClean="0"/>
              <a:t>Edit Headline – one, two or three lines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42700" y="1466851"/>
            <a:ext cx="10514817" cy="3914775"/>
          </a:xfrm>
        </p:spPr>
        <p:txBody>
          <a:bodyPr anchor="t" anchorCtr="0"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Paragraph text – when you’re finished, move the line on the left to meet the bottom of the text in this box.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794971" y="-1549079"/>
            <a:ext cx="28800" cy="693070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4945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0153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Edit Headline</a:t>
            </a:r>
            <a:endParaRPr lang="en-GB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35201" y="866659"/>
            <a:ext cx="10514817" cy="763836"/>
          </a:xfrm>
        </p:spPr>
        <p:txBody>
          <a:bodyPr anchor="t" anchorCtr="0">
            <a:noAutofit/>
          </a:bodyPr>
          <a:lstStyle>
            <a:lvl1pPr marL="0" indent="0">
              <a:buFontTx/>
              <a:buNone/>
              <a:defRPr baseline="0"/>
            </a:lvl1pPr>
          </a:lstStyle>
          <a:p>
            <a:pPr lvl="0"/>
            <a:r>
              <a:rPr lang="en-US" dirty="0" smtClean="0"/>
              <a:t>Intro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1"/>
          </p:nvPr>
        </p:nvSpPr>
        <p:spPr>
          <a:xfrm>
            <a:off x="835201" y="1704975"/>
            <a:ext cx="10514367" cy="3724276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0251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700" y="1985555"/>
            <a:ext cx="10515600" cy="2654440"/>
          </a:xfrm>
        </p:spPr>
        <p:txBody>
          <a:bodyPr anchor="b" anchorCtr="0">
            <a:noAutofit/>
          </a:bodyPr>
          <a:lstStyle>
            <a:lvl1pPr>
              <a:defRPr sz="64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794971" y="-2544971"/>
            <a:ext cx="28800" cy="693070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9635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+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2700" y="701114"/>
            <a:ext cx="10515600" cy="1262357"/>
          </a:xfrm>
        </p:spPr>
        <p:txBody>
          <a:bodyPr bIns="0" anchor="b" anchorCtr="0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 smtClean="0"/>
              <a:t>Edit Headline – one, two or three lines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42700" y="2416627"/>
            <a:ext cx="10514817" cy="1937357"/>
          </a:xfrm>
        </p:spPr>
        <p:txBody>
          <a:bodyPr anchor="t" anchorCtr="0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dirty="0" smtClean="0"/>
              <a:t>Bullet points – when you’re finished, move the line on the left to meet the bottom of the text in this box.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42700" y="1963471"/>
            <a:ext cx="10514817" cy="453156"/>
          </a:xfrm>
        </p:spPr>
        <p:txBody>
          <a:bodyPr anchor="b" anchorCtr="0"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One line of intro text</a:t>
            </a:r>
            <a:endParaRPr lang="en-GB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794971" y="-2544971"/>
            <a:ext cx="28800" cy="693070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0601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794971" y="-2544971"/>
            <a:ext cx="28800" cy="693070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42700" y="701114"/>
            <a:ext cx="10515600" cy="1262357"/>
          </a:xfrm>
        </p:spPr>
        <p:txBody>
          <a:bodyPr bIns="0" anchor="b" anchorCtr="0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 smtClean="0"/>
              <a:t>Edit Headline – one, two or three lines</a:t>
            </a:r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42700" y="2057400"/>
            <a:ext cx="10514817" cy="2296584"/>
          </a:xfrm>
        </p:spPr>
        <p:txBody>
          <a:bodyPr anchor="t" anchorCtr="0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dirty="0" smtClean="0"/>
              <a:t>Bullet points – when you’re finished, move the line on the left to meet the bottom of the text in this box.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6416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.emf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4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0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emf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57885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timing>
    <p:tnLst>
      <p:par>
        <p:cTn id="1" dur="indefinite" restart="never" nodeType="tmRoot"/>
      </p:par>
    </p:tnLst>
  </p:timing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5591" indent="-355591" algn="l" defTabSz="914354" rtl="0" eaLnBrk="1" latinLnBrk="0" hangingPunct="1">
        <a:lnSpc>
          <a:spcPct val="90000"/>
        </a:lnSpc>
        <a:spcBef>
          <a:spcPts val="1000"/>
        </a:spcBef>
        <a:buFont typeface="Wingdings 3" panose="05040102010807070707" pitchFamily="18" charset="2"/>
        <a:buChar char="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829713" indent="-372524" algn="l" defTabSz="914354" rtl="0" eaLnBrk="1" latinLnBrk="0" hangingPunct="1">
        <a:lnSpc>
          <a:spcPct val="90000"/>
        </a:lnSpc>
        <a:spcBef>
          <a:spcPts val="500"/>
        </a:spcBef>
        <a:buFont typeface="Wingdings 3" panose="05040102010807070707" pitchFamily="18" charset="2"/>
        <a:buChar char="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16534" indent="-402157" algn="l" defTabSz="914354" rtl="0" eaLnBrk="1" latinLnBrk="0" hangingPunct="1">
        <a:lnSpc>
          <a:spcPct val="90000"/>
        </a:lnSpc>
        <a:spcBef>
          <a:spcPts val="500"/>
        </a:spcBef>
        <a:buFont typeface="Wingdings 3" panose="05040102010807070707" pitchFamily="18" charset="2"/>
        <a:buChar char="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0655" indent="-419090" algn="l" defTabSz="914354" rtl="0" eaLnBrk="1" latinLnBrk="0" hangingPunct="1">
        <a:lnSpc>
          <a:spcPct val="90000"/>
        </a:lnSpc>
        <a:spcBef>
          <a:spcPts val="500"/>
        </a:spcBef>
        <a:buFont typeface="Wingdings 3" panose="05040102010807070707" pitchFamily="18" charset="2"/>
        <a:buChar char="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277476" indent="-448722" algn="l" defTabSz="914354" rtl="0" eaLnBrk="1" latinLnBrk="0" hangingPunct="1">
        <a:lnSpc>
          <a:spcPct val="90000"/>
        </a:lnSpc>
        <a:spcBef>
          <a:spcPts val="500"/>
        </a:spcBef>
        <a:buFont typeface="Wingdings 3" panose="05040102010807070707" pitchFamily="18" charset="2"/>
        <a:buChar char="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31583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</p:sldLayoutIdLst>
  <p:timing>
    <p:tnLst>
      <p:par>
        <p:cTn id="1" dur="indefinite" restart="never" nodeType="tmRoot"/>
      </p:par>
    </p:tnLst>
  </p:timing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5591" indent="-355591" algn="l" defTabSz="914354" rtl="0" eaLnBrk="1" latinLnBrk="0" hangingPunct="1">
        <a:lnSpc>
          <a:spcPct val="90000"/>
        </a:lnSpc>
        <a:spcBef>
          <a:spcPts val="1000"/>
        </a:spcBef>
        <a:buFont typeface="Wingdings 3" panose="05040102010807070707" pitchFamily="18" charset="2"/>
        <a:buChar char="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829713" indent="-372524" algn="l" defTabSz="914354" rtl="0" eaLnBrk="1" latinLnBrk="0" hangingPunct="1">
        <a:lnSpc>
          <a:spcPct val="90000"/>
        </a:lnSpc>
        <a:spcBef>
          <a:spcPts val="500"/>
        </a:spcBef>
        <a:buFont typeface="Wingdings 3" panose="05040102010807070707" pitchFamily="18" charset="2"/>
        <a:buChar char="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16534" indent="-402157" algn="l" defTabSz="914354" rtl="0" eaLnBrk="1" latinLnBrk="0" hangingPunct="1">
        <a:lnSpc>
          <a:spcPct val="90000"/>
        </a:lnSpc>
        <a:spcBef>
          <a:spcPts val="500"/>
        </a:spcBef>
        <a:buFont typeface="Wingdings 3" panose="05040102010807070707" pitchFamily="18" charset="2"/>
        <a:buChar char="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0655" indent="-419090" algn="l" defTabSz="914354" rtl="0" eaLnBrk="1" latinLnBrk="0" hangingPunct="1">
        <a:lnSpc>
          <a:spcPct val="90000"/>
        </a:lnSpc>
        <a:spcBef>
          <a:spcPts val="500"/>
        </a:spcBef>
        <a:buFont typeface="Wingdings 3" panose="05040102010807070707" pitchFamily="18" charset="2"/>
        <a:buChar char="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277476" indent="-448722" algn="l" defTabSz="914354" rtl="0" eaLnBrk="1" latinLnBrk="0" hangingPunct="1">
        <a:lnSpc>
          <a:spcPct val="90000"/>
        </a:lnSpc>
        <a:spcBef>
          <a:spcPts val="500"/>
        </a:spcBef>
        <a:buFont typeface="Wingdings 3" panose="05040102010807070707" pitchFamily="18" charset="2"/>
        <a:buChar char="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55591" marR="0" lvl="0" indent="-355591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 Master text styles</a:t>
            </a:r>
          </a:p>
          <a:p>
            <a:pPr marL="355591" marR="0" lvl="1" indent="-355591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355591" marR="0" lvl="2" indent="-355591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355591" marR="0" lvl="3" indent="-355591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355591" marR="0" lvl="4" indent="-355591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845" y="4741333"/>
            <a:ext cx="3826091" cy="270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62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</p:sldLayoutIdLst>
  <p:timing>
    <p:tnLst>
      <p:par>
        <p:cTn id="1" dur="indefinite" restart="never" nodeType="tmRoot"/>
      </p:par>
    </p:tnLst>
  </p:timing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5591" marR="0" indent="-355591" algn="l" defTabSz="914354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>
          <a:schemeClr val="tx1"/>
        </a:buClr>
        <a:buSzTx/>
        <a:buFont typeface="Wingdings 3" panose="05040102010807070707" pitchFamily="18" charset="2"/>
        <a:buChar char="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829713" marR="0" indent="-372524" algn="l" defTabSz="91435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tx1"/>
        </a:buClr>
        <a:buSzTx/>
        <a:buFont typeface="Wingdings 3" panose="05040102010807070707" pitchFamily="18" charset="2"/>
        <a:buChar char="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316534" marR="0" indent="-402157" algn="l" defTabSz="91435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tx1"/>
        </a:buClr>
        <a:buSzTx/>
        <a:buFont typeface="Wingdings 3" panose="05040102010807070707" pitchFamily="18" charset="2"/>
        <a:buChar char="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790655" marR="0" indent="-419090" algn="l" defTabSz="91435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tx1"/>
        </a:buClr>
        <a:buSzTx/>
        <a:buFont typeface="Wingdings 3" panose="05040102010807070707" pitchFamily="18" charset="2"/>
        <a:buChar char="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277476" marR="0" indent="-448722" algn="l" defTabSz="91435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tx1"/>
        </a:buClr>
        <a:buSzTx/>
        <a:buFont typeface="Wingdings 3" panose="05040102010807070707" pitchFamily="18" charset="2"/>
        <a:buChar char="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T_Pattern_assets-KG2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846" y="4741333"/>
            <a:ext cx="3826092" cy="270492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55591" marR="0" lvl="0" indent="-355591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 Master text styles</a:t>
            </a:r>
          </a:p>
          <a:p>
            <a:pPr marL="355591" marR="0" lvl="1" indent="-355591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355591" marR="0" lvl="2" indent="-355591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355591" marR="0" lvl="3" indent="-355591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355591" marR="0" lvl="4" indent="-355591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5430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</p:sldLayoutIdLst>
  <p:timing>
    <p:tnLst>
      <p:par>
        <p:cTn id="1" dur="indefinite" restart="never" nodeType="tmRoot"/>
      </p:par>
    </p:tnLst>
  </p:timing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5591" marR="0" indent="-355591" algn="l" defTabSz="914354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Wingdings 3" panose="05040102010807070707" pitchFamily="18" charset="2"/>
        <a:buChar char="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829713" marR="0" indent="-372524" algn="l" defTabSz="91435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 3" panose="05040102010807070707" pitchFamily="18" charset="2"/>
        <a:buChar char="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16534" marR="0" indent="-402157" algn="l" defTabSz="91435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 3" panose="05040102010807070707" pitchFamily="18" charset="2"/>
        <a:buChar char="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0655" marR="0" indent="-419090" algn="l" defTabSz="91435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 3" panose="05040102010807070707" pitchFamily="18" charset="2"/>
        <a:buChar char="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277476" marR="0" indent="-448722" algn="l" defTabSz="91435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 3" panose="05040102010807070707" pitchFamily="18" charset="2"/>
        <a:buChar char="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12192000" cy="3611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1616"/>
            <a:ext cx="12192000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transition advClick="0" advTm="10000"/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55591" marR="0" lvl="0" indent="-355591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829713" marR="0" lvl="1" indent="-372524" algn="l" defTabSz="91435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316534" marR="0" lvl="2" indent="-402157" algn="l" defTabSz="91435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790655" marR="0" lvl="3" indent="-419090" algn="l" defTabSz="91435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277476" marR="0" lvl="4" indent="-448722" algn="l" defTabSz="91435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845" y="4741333"/>
            <a:ext cx="3826091" cy="270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8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iming>
    <p:tnLst>
      <p:par>
        <p:cTn id="1" dur="indefinite" restart="never" nodeType="tmRoot"/>
      </p:par>
    </p:tnLst>
  </p:timing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5591" marR="0" indent="-355591" algn="l" defTabSz="914354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>
          <a:schemeClr val="tx1"/>
        </a:buClr>
        <a:buSzTx/>
        <a:buFont typeface="Wingdings 3" panose="05040102010807070707" pitchFamily="18" charset="2"/>
        <a:buChar char="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829713" marR="0" indent="-372524" algn="l" defTabSz="91435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tx1"/>
        </a:buClr>
        <a:buSzTx/>
        <a:buFont typeface="Wingdings 3" panose="05040102010807070707" pitchFamily="18" charset="2"/>
        <a:buChar char="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316534" marR="0" indent="-402157" algn="l" defTabSz="91435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tx1"/>
        </a:buClr>
        <a:buSzTx/>
        <a:buFont typeface="Wingdings 3" panose="05040102010807070707" pitchFamily="18" charset="2"/>
        <a:buChar char="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790655" marR="0" indent="-419090" algn="l" defTabSz="91435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tx1"/>
        </a:buClr>
        <a:buSzTx/>
        <a:buFont typeface="Wingdings 3" panose="05040102010807070707" pitchFamily="18" charset="2"/>
        <a:buChar char="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277476" marR="0" indent="-448722" algn="l" defTabSz="91435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tx1"/>
        </a:buClr>
        <a:buSzTx/>
        <a:buFont typeface="Wingdings 3" panose="05040102010807070707" pitchFamily="18" charset="2"/>
        <a:buChar char="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T_Pattern_assets-KG2.pdf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846" y="4741333"/>
            <a:ext cx="3826092" cy="270492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55591" marR="0" lvl="0" indent="-355591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829713" marR="0" lvl="1" indent="-372524" algn="l" defTabSz="91435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316534" marR="0" lvl="2" indent="-402157" algn="l" defTabSz="91435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790655" marR="0" lvl="3" indent="-419090" algn="l" defTabSz="91435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277476" marR="0" lvl="4" indent="-448722" algn="l" defTabSz="91435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3612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</p:sldLayoutIdLst>
  <p:timing>
    <p:tnLst>
      <p:par>
        <p:cTn id="1" dur="indefinite" restart="never" nodeType="tmRoot"/>
      </p:par>
    </p:tnLst>
  </p:timing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5591" marR="0" indent="-355591" algn="l" defTabSz="914354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Wingdings 3" panose="05040102010807070707" pitchFamily="18" charset="2"/>
        <a:buChar char="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829713" marR="0" indent="-372524" algn="l" defTabSz="91435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 3" panose="05040102010807070707" pitchFamily="18" charset="2"/>
        <a:buChar char="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16534" marR="0" indent="-402157" algn="l" defTabSz="91435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 3" panose="05040102010807070707" pitchFamily="18" charset="2"/>
        <a:buChar char="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0655" marR="0" indent="-419090" algn="l" defTabSz="91435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 3" panose="05040102010807070707" pitchFamily="18" charset="2"/>
        <a:buChar char="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277476" marR="0" indent="-448722" algn="l" defTabSz="91435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 3" panose="05040102010807070707" pitchFamily="18" charset="2"/>
        <a:buChar char="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12192000" cy="3611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1616"/>
            <a:ext cx="12192000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2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ransition advClick="0" advTm="10000"/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98A77C-34A6-0641-B60F-4A8598B56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8EAE3-DF22-7241-A4C1-1BDCB0445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AD9F8-D933-EB4A-B43A-A36FD4D007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538FA-8F0D-CA49-955E-12B609D7109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9AD34-4199-B140-B77F-77258A808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90F1F-B319-6445-BE1F-44CFC4FB3D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7E5AF-68BD-B740-8060-F3A23FB80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5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69516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</p:sldLayoutIdLst>
  <p:timing>
    <p:tnLst>
      <p:par>
        <p:cTn id="1" dur="indefinite" restart="never" nodeType="tmRoot"/>
      </p:par>
    </p:tnLst>
  </p:timing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5591" indent="-355591" algn="l" defTabSz="914354" rtl="0" eaLnBrk="1" latinLnBrk="0" hangingPunct="1">
        <a:lnSpc>
          <a:spcPct val="90000"/>
        </a:lnSpc>
        <a:spcBef>
          <a:spcPts val="1000"/>
        </a:spcBef>
        <a:buFont typeface="Wingdings 3" panose="05040102010807070707" pitchFamily="18" charset="2"/>
        <a:buChar char="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829713" indent="-372524" algn="l" defTabSz="914354" rtl="0" eaLnBrk="1" latinLnBrk="0" hangingPunct="1">
        <a:lnSpc>
          <a:spcPct val="90000"/>
        </a:lnSpc>
        <a:spcBef>
          <a:spcPts val="500"/>
        </a:spcBef>
        <a:buFont typeface="Wingdings 3" panose="05040102010807070707" pitchFamily="18" charset="2"/>
        <a:buChar char="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16534" indent="-402157" algn="l" defTabSz="914354" rtl="0" eaLnBrk="1" latinLnBrk="0" hangingPunct="1">
        <a:lnSpc>
          <a:spcPct val="90000"/>
        </a:lnSpc>
        <a:spcBef>
          <a:spcPts val="500"/>
        </a:spcBef>
        <a:buFont typeface="Wingdings 3" panose="05040102010807070707" pitchFamily="18" charset="2"/>
        <a:buChar char="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0655" indent="-419090" algn="l" defTabSz="914354" rtl="0" eaLnBrk="1" latinLnBrk="0" hangingPunct="1">
        <a:lnSpc>
          <a:spcPct val="90000"/>
        </a:lnSpc>
        <a:spcBef>
          <a:spcPts val="500"/>
        </a:spcBef>
        <a:buFont typeface="Wingdings 3" panose="05040102010807070707" pitchFamily="18" charset="2"/>
        <a:buChar char="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277476" indent="-448722" algn="l" defTabSz="914354" rtl="0" eaLnBrk="1" latinLnBrk="0" hangingPunct="1">
        <a:lnSpc>
          <a:spcPct val="90000"/>
        </a:lnSpc>
        <a:spcBef>
          <a:spcPts val="500"/>
        </a:spcBef>
        <a:buFont typeface="Wingdings 3" panose="05040102010807070707" pitchFamily="18" charset="2"/>
        <a:buChar char="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55591" marR="0" lvl="0" indent="-355591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 Master text styles</a:t>
            </a:r>
          </a:p>
          <a:p>
            <a:pPr marL="355591" marR="0" lvl="1" indent="-355591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355591" marR="0" lvl="2" indent="-355591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355591" marR="0" lvl="3" indent="-355591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355591" marR="0" lvl="4" indent="-355591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845" y="4741333"/>
            <a:ext cx="3826091" cy="270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3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</p:sldLayoutIdLst>
  <p:timing>
    <p:tnLst>
      <p:par>
        <p:cTn id="1" dur="indefinite" restart="never" nodeType="tmRoot"/>
      </p:par>
    </p:tnLst>
  </p:timing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5591" marR="0" indent="-355591" algn="l" defTabSz="914354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>
          <a:schemeClr val="tx1"/>
        </a:buClr>
        <a:buSzTx/>
        <a:buFont typeface="Wingdings 3" panose="05040102010807070707" pitchFamily="18" charset="2"/>
        <a:buChar char="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829713" marR="0" indent="-372524" algn="l" defTabSz="91435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tx1"/>
        </a:buClr>
        <a:buSzTx/>
        <a:buFont typeface="Wingdings 3" panose="05040102010807070707" pitchFamily="18" charset="2"/>
        <a:buChar char="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316534" marR="0" indent="-402157" algn="l" defTabSz="91435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tx1"/>
        </a:buClr>
        <a:buSzTx/>
        <a:buFont typeface="Wingdings 3" panose="05040102010807070707" pitchFamily="18" charset="2"/>
        <a:buChar char="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790655" marR="0" indent="-419090" algn="l" defTabSz="91435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tx1"/>
        </a:buClr>
        <a:buSzTx/>
        <a:buFont typeface="Wingdings 3" panose="05040102010807070707" pitchFamily="18" charset="2"/>
        <a:buChar char="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277476" marR="0" indent="-448722" algn="l" defTabSz="91435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tx1"/>
        </a:buClr>
        <a:buSzTx/>
        <a:buFont typeface="Wingdings 3" panose="05040102010807070707" pitchFamily="18" charset="2"/>
        <a:buChar char="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T_Pattern_assets-KG2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846" y="4741333"/>
            <a:ext cx="3826092" cy="270492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55591" marR="0" lvl="0" indent="-355591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 Master text styles</a:t>
            </a:r>
          </a:p>
          <a:p>
            <a:pPr marL="355591" marR="0" lvl="1" indent="-355591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355591" marR="0" lvl="2" indent="-355591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355591" marR="0" lvl="3" indent="-355591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355591" marR="0" lvl="4" indent="-355591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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4034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</p:sldLayoutIdLst>
  <p:timing>
    <p:tnLst>
      <p:par>
        <p:cTn id="1" dur="indefinite" restart="never" nodeType="tmRoot"/>
      </p:par>
    </p:tnLst>
  </p:timing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5591" marR="0" indent="-355591" algn="l" defTabSz="914354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Wingdings 3" panose="05040102010807070707" pitchFamily="18" charset="2"/>
        <a:buChar char="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829713" marR="0" indent="-372524" algn="l" defTabSz="91435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 3" panose="05040102010807070707" pitchFamily="18" charset="2"/>
        <a:buChar char="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16534" marR="0" indent="-402157" algn="l" defTabSz="91435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 3" panose="05040102010807070707" pitchFamily="18" charset="2"/>
        <a:buChar char="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0655" marR="0" indent="-419090" algn="l" defTabSz="91435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 3" panose="05040102010807070707" pitchFamily="18" charset="2"/>
        <a:buChar char="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277476" marR="0" indent="-448722" algn="l" defTabSz="91435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 3" panose="05040102010807070707" pitchFamily="18" charset="2"/>
        <a:buChar char="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12192000" cy="3611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1616"/>
            <a:ext cx="12192000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5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ransition advClick="0" advTm="10000"/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walsallforall@walsall.co.uk" TargetMode="External"/><Relationship Id="rId5" Type="http://schemas.openxmlformats.org/officeDocument/2006/relationships/hyperlink" Target="https://www.walsallforall.co.uk/" TargetMode="Externa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youtubetrimmer.com/view/?v=hP0X0sOtt8U&amp;start=1073&amp;end=1262&amp;loop=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9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BE1803-E219-8A44-8540-89AC870DAB79}"/>
              </a:ext>
            </a:extLst>
          </p:cNvPr>
          <p:cNvSpPr/>
          <p:nvPr/>
        </p:nvSpPr>
        <p:spPr>
          <a:xfrm>
            <a:off x="-1" y="6355979"/>
            <a:ext cx="12192000" cy="5199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D699FC-EDE0-B440-9A05-222FE742C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438" y="3184972"/>
            <a:ext cx="8387903" cy="1344692"/>
          </a:xfrm>
        </p:spPr>
        <p:txBody>
          <a:bodyPr>
            <a:noAutofit/>
          </a:bodyPr>
          <a:lstStyle/>
          <a:p>
            <a:pPr algn="l"/>
            <a:r>
              <a:rPr lang="en-US" sz="3400" b="1" dirty="0" smtClean="0">
                <a:solidFill>
                  <a:schemeClr val="bg1"/>
                </a:solidFill>
                <a:latin typeface="Montserrat" pitchFamily="2" charset="77"/>
              </a:rPr>
              <a:t>Overview of Walsall for All Partnership</a:t>
            </a:r>
            <a:endParaRPr lang="en-US" sz="3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9" y="2364672"/>
            <a:ext cx="6380606" cy="523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53D699FC-EDE0-B440-9A05-222FE742C389}"/>
              </a:ext>
            </a:extLst>
          </p:cNvPr>
          <p:cNvSpPr txBox="1">
            <a:spLocks/>
          </p:cNvSpPr>
          <p:nvPr/>
        </p:nvSpPr>
        <p:spPr>
          <a:xfrm>
            <a:off x="364438" y="4493076"/>
            <a:ext cx="8596682" cy="15663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i="1" dirty="0" smtClean="0">
                <a:solidFill>
                  <a:schemeClr val="bg1"/>
                </a:solidFill>
                <a:latin typeface="Montserrat" pitchFamily="2" charset="77"/>
              </a:rPr>
              <a:t>A’isha </a:t>
            </a:r>
            <a:r>
              <a:rPr lang="en-US" sz="3200" i="1" dirty="0" smtClean="0">
                <a:solidFill>
                  <a:schemeClr val="bg1"/>
                </a:solidFill>
                <a:latin typeface="Montserrat" pitchFamily="2" charset="77"/>
              </a:rPr>
              <a:t>Khan, Chair W4A Partnership</a:t>
            </a:r>
          </a:p>
          <a:p>
            <a:pPr algn="l"/>
            <a:r>
              <a:rPr lang="en-US" sz="3200" i="1" dirty="0" smtClean="0">
                <a:solidFill>
                  <a:schemeClr val="bg1"/>
                </a:solidFill>
                <a:latin typeface="Montserrat" pitchFamily="2" charset="77"/>
              </a:rPr>
              <a:t>Dr Irena Hergottova, Walsall Council</a:t>
            </a:r>
            <a:endParaRPr lang="en-US" sz="3200" i="1" dirty="0">
              <a:solidFill>
                <a:schemeClr val="bg1"/>
              </a:solidFill>
              <a:latin typeface="Montserrat" pitchFamily="2" charset="77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752342" y="1"/>
            <a:ext cx="3439659" cy="6355977"/>
            <a:chOff x="8752342" y="1"/>
            <a:chExt cx="3439659" cy="635597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06" b="8411"/>
            <a:stretch/>
          </p:blipFill>
          <p:spPr>
            <a:xfrm>
              <a:off x="8752342" y="1"/>
              <a:ext cx="3439657" cy="211656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29"/>
            <a:stretch/>
          </p:blipFill>
          <p:spPr>
            <a:xfrm>
              <a:off x="8752342" y="2116537"/>
              <a:ext cx="3439659" cy="211656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21481" r="8272"/>
            <a:stretch/>
          </p:blipFill>
          <p:spPr>
            <a:xfrm>
              <a:off x="8752342" y="4233102"/>
              <a:ext cx="3439659" cy="21228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308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BE1803-E219-8A44-8540-89AC870DAB79}"/>
              </a:ext>
            </a:extLst>
          </p:cNvPr>
          <p:cNvSpPr/>
          <p:nvPr/>
        </p:nvSpPr>
        <p:spPr>
          <a:xfrm>
            <a:off x="-1" y="6531427"/>
            <a:ext cx="12192000" cy="33844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6C5E2B-F916-A54E-9B25-0AFF698B6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105" y="264691"/>
            <a:ext cx="2486218" cy="20011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738390"/>
              </p:ext>
            </p:extLst>
          </p:nvPr>
        </p:nvGraphicFramePr>
        <p:xfrm>
          <a:off x="444229" y="754024"/>
          <a:ext cx="11303540" cy="5628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42043">
                  <a:extLst>
                    <a:ext uri="{9D8B030D-6E8A-4147-A177-3AD203B41FA5}">
                      <a16:colId xmlns:a16="http://schemas.microsoft.com/office/drawing/2014/main" val="2682963128"/>
                    </a:ext>
                  </a:extLst>
                </a:gridCol>
                <a:gridCol w="5661497">
                  <a:extLst>
                    <a:ext uri="{9D8B030D-6E8A-4147-A177-3AD203B41FA5}">
                      <a16:colId xmlns:a16="http://schemas.microsoft.com/office/drawing/2014/main" val="2623422356"/>
                    </a:ext>
                  </a:extLst>
                </a:gridCol>
              </a:tblGrid>
              <a:tr h="415329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Montserrat" panose="020B0604020202020204" charset="0"/>
                        </a:rPr>
                        <a:t>INDICATOR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Montserrat" panose="020B0604020202020204" charset="0"/>
                        </a:rPr>
                        <a:t>Intervention or Research</a:t>
                      </a:r>
                      <a:endParaRPr lang="en-GB" sz="2400" dirty="0">
                        <a:latin typeface="Montserrat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652855"/>
                  </a:ext>
                </a:extLst>
              </a:tr>
              <a:tr h="415329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00B050"/>
                          </a:solidFill>
                          <a:latin typeface="Montserrat" panose="020B0604020202020204" charset="0"/>
                        </a:rPr>
                        <a:t>Sharing  a</a:t>
                      </a:r>
                      <a:r>
                        <a:rPr lang="en-GB" sz="2400" baseline="0" dirty="0" smtClean="0">
                          <a:solidFill>
                            <a:srgbClr val="00B050"/>
                          </a:solidFill>
                          <a:latin typeface="Montserrat" panose="020B0604020202020204" charset="0"/>
                        </a:rPr>
                        <a:t> </a:t>
                      </a:r>
                      <a:r>
                        <a:rPr lang="en-GB" sz="2400" dirty="0" smtClean="0">
                          <a:solidFill>
                            <a:srgbClr val="00B050"/>
                          </a:solidFill>
                          <a:latin typeface="Montserrat" panose="020B0604020202020204" charset="0"/>
                        </a:rPr>
                        <a:t>common language</a:t>
                      </a:r>
                      <a:r>
                        <a:rPr lang="en-GB" sz="2400" baseline="0" dirty="0" smtClean="0">
                          <a:solidFill>
                            <a:srgbClr val="00B050"/>
                          </a:solidFill>
                          <a:latin typeface="Montserrat" panose="020B0604020202020204" charset="0"/>
                        </a:rPr>
                        <a:t> </a:t>
                      </a:r>
                      <a:endParaRPr lang="en-GB" sz="2400" dirty="0">
                        <a:solidFill>
                          <a:srgbClr val="00B050"/>
                        </a:solidFill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00B050"/>
                          </a:solidFill>
                          <a:latin typeface="Montserrat" panose="020B0604020202020204" charset="0"/>
                        </a:rPr>
                        <a:t>ESOL in the community</a:t>
                      </a:r>
                      <a:endParaRPr lang="en-GB" sz="2400" dirty="0">
                        <a:solidFill>
                          <a:srgbClr val="00B050"/>
                        </a:solidFill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710430"/>
                  </a:ext>
                </a:extLst>
              </a:tr>
              <a:tr h="690336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00B050"/>
                          </a:solidFill>
                          <a:latin typeface="Montserrat" panose="020B0604020202020204" charset="0"/>
                        </a:rPr>
                        <a:t>Social mixing</a:t>
                      </a:r>
                      <a:endParaRPr lang="en-GB" sz="2400" dirty="0">
                        <a:solidFill>
                          <a:srgbClr val="00B050"/>
                        </a:solidFill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00B050"/>
                          </a:solidFill>
                          <a:latin typeface="Montserrat" panose="020B0604020202020204" charset="0"/>
                        </a:rPr>
                        <a:t>School</a:t>
                      </a:r>
                      <a:r>
                        <a:rPr lang="en-GB" sz="2400" baseline="0" dirty="0" smtClean="0">
                          <a:solidFill>
                            <a:srgbClr val="00B050"/>
                          </a:solidFill>
                          <a:latin typeface="Montserrat" panose="020B0604020202020204" charset="0"/>
                        </a:rPr>
                        <a:t> linking, volunteering</a:t>
                      </a:r>
                      <a:endParaRPr lang="en-GB" sz="2400" dirty="0">
                        <a:solidFill>
                          <a:srgbClr val="00B050"/>
                        </a:solidFill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224650"/>
                  </a:ext>
                </a:extLst>
              </a:tr>
              <a:tr h="415329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00B050"/>
                          </a:solidFill>
                          <a:latin typeface="Montserrat" panose="020B0604020202020204" charset="0"/>
                        </a:rPr>
                        <a:t>Social cohesion</a:t>
                      </a:r>
                      <a:endParaRPr lang="en-GB" sz="2400" dirty="0">
                        <a:solidFill>
                          <a:srgbClr val="00B050"/>
                        </a:solidFill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00B050"/>
                          </a:solidFill>
                          <a:latin typeface="Montserrat" panose="020B0604020202020204" charset="0"/>
                        </a:rPr>
                        <a:t>Beyond</a:t>
                      </a:r>
                      <a:r>
                        <a:rPr lang="en-GB" sz="2400" baseline="0" dirty="0" smtClean="0">
                          <a:solidFill>
                            <a:srgbClr val="00B050"/>
                          </a:solidFill>
                          <a:latin typeface="Montserrat" panose="020B0604020202020204" charset="0"/>
                        </a:rPr>
                        <a:t> Us and Them</a:t>
                      </a:r>
                      <a:endParaRPr lang="en-GB" sz="2400" dirty="0">
                        <a:solidFill>
                          <a:srgbClr val="00B050"/>
                        </a:solidFill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947226"/>
                  </a:ext>
                </a:extLst>
              </a:tr>
              <a:tr h="415329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00B050"/>
                          </a:solidFill>
                          <a:latin typeface="Montserrat" panose="020B0604020202020204" charset="0"/>
                        </a:rPr>
                        <a:t>Social capital</a:t>
                      </a:r>
                      <a:endParaRPr lang="en-GB" sz="2400" dirty="0">
                        <a:solidFill>
                          <a:srgbClr val="00B050"/>
                        </a:solidFill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00B050"/>
                          </a:solidFill>
                          <a:latin typeface="Montserrat" panose="020B0604020202020204" charset="0"/>
                        </a:rPr>
                        <a:t>Shared prosperity fund?</a:t>
                      </a:r>
                      <a:endParaRPr lang="en-GB" sz="2400" b="1" u="sng" dirty="0">
                        <a:solidFill>
                          <a:srgbClr val="0191D4"/>
                        </a:solidFill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500556"/>
                  </a:ext>
                </a:extLst>
              </a:tr>
              <a:tr h="747592">
                <a:tc>
                  <a:txBody>
                    <a:bodyPr/>
                    <a:lstStyle/>
                    <a:p>
                      <a:endParaRPr lang="en-GB" sz="2400" dirty="0" smtClean="0">
                        <a:solidFill>
                          <a:srgbClr val="00B050"/>
                        </a:solidFill>
                        <a:latin typeface="Montserrat" panose="020B0604020202020204" charset="0"/>
                      </a:endParaRPr>
                    </a:p>
                    <a:p>
                      <a:r>
                        <a:rPr lang="en-GB" sz="2400" dirty="0" smtClean="0">
                          <a:solidFill>
                            <a:srgbClr val="00B050"/>
                          </a:solidFill>
                          <a:latin typeface="Montserrat" panose="020B0604020202020204" charset="0"/>
                        </a:rPr>
                        <a:t>Economic activity</a:t>
                      </a:r>
                      <a:endParaRPr lang="en-GB" sz="2400" dirty="0">
                        <a:solidFill>
                          <a:srgbClr val="00B050"/>
                        </a:solidFill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 smtClean="0">
                        <a:solidFill>
                          <a:srgbClr val="00B050"/>
                        </a:solidFill>
                        <a:latin typeface="Montserrat" panose="020B0604020202020204" charset="0"/>
                      </a:endParaRPr>
                    </a:p>
                    <a:p>
                      <a:r>
                        <a:rPr lang="en-GB" sz="2400" dirty="0" smtClean="0">
                          <a:solidFill>
                            <a:srgbClr val="00B050"/>
                          </a:solidFill>
                          <a:latin typeface="Montserrat" panose="020B0604020202020204" charset="0"/>
                        </a:rPr>
                        <a:t>DWP</a:t>
                      </a:r>
                      <a:r>
                        <a:rPr lang="en-GB" sz="2400" baseline="0" dirty="0" smtClean="0">
                          <a:solidFill>
                            <a:srgbClr val="00B050"/>
                          </a:solidFill>
                          <a:latin typeface="Montserrat" panose="020B0604020202020204" charset="0"/>
                        </a:rPr>
                        <a:t> Women Empowerment</a:t>
                      </a:r>
                      <a:endParaRPr lang="en-GB" sz="2400" dirty="0">
                        <a:solidFill>
                          <a:srgbClr val="00B050"/>
                        </a:solidFill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453785"/>
                  </a:ext>
                </a:extLst>
              </a:tr>
              <a:tr h="415329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00B050"/>
                          </a:solidFill>
                          <a:latin typeface="Montserrat" panose="020B0604020202020204" charset="0"/>
                        </a:rPr>
                        <a:t>Social Isolation</a:t>
                      </a:r>
                      <a:endParaRPr lang="en-GB" sz="2400" dirty="0">
                        <a:solidFill>
                          <a:srgbClr val="00B050"/>
                        </a:solidFill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00B050"/>
                          </a:solidFill>
                          <a:latin typeface="Montserrat" panose="020B0604020202020204" charset="0"/>
                        </a:rPr>
                        <a:t>Resilient</a:t>
                      </a:r>
                      <a:r>
                        <a:rPr lang="en-GB" sz="2400" baseline="0" dirty="0" smtClean="0">
                          <a:solidFill>
                            <a:srgbClr val="00B050"/>
                          </a:solidFill>
                          <a:latin typeface="Montserrat" panose="020B0604020202020204" charset="0"/>
                        </a:rPr>
                        <a:t> Communities model</a:t>
                      </a:r>
                      <a:endParaRPr lang="en-GB" sz="2400" dirty="0">
                        <a:solidFill>
                          <a:srgbClr val="00B050"/>
                        </a:solidFill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234601"/>
                  </a:ext>
                </a:extLst>
              </a:tr>
              <a:tr h="415329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00B050"/>
                          </a:solidFill>
                          <a:latin typeface="Montserrat" panose="020B0604020202020204" charset="0"/>
                        </a:rPr>
                        <a:t>Hate Crime </a:t>
                      </a:r>
                      <a:endParaRPr lang="en-GB" sz="2400" dirty="0">
                        <a:solidFill>
                          <a:srgbClr val="00B050"/>
                        </a:solidFill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00B050"/>
                          </a:solidFill>
                          <a:latin typeface="Montserrat" panose="020B0604020202020204" charset="0"/>
                        </a:rPr>
                        <a:t>Ambassadors</a:t>
                      </a:r>
                      <a:endParaRPr lang="en-GB" sz="2400" dirty="0">
                        <a:solidFill>
                          <a:srgbClr val="00B050"/>
                        </a:solidFill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464015"/>
                  </a:ext>
                </a:extLst>
              </a:tr>
              <a:tr h="415329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FF0000"/>
                          </a:solidFill>
                          <a:latin typeface="Montserrat" panose="020B0604020202020204" charset="0"/>
                        </a:rPr>
                        <a:t>Educational attainment</a:t>
                      </a:r>
                      <a:endParaRPr lang="en-GB" sz="2400" dirty="0">
                        <a:solidFill>
                          <a:srgbClr val="FF0000"/>
                        </a:solidFill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FF0000"/>
                          </a:solidFill>
                          <a:latin typeface="Montserrat" panose="020B0604020202020204" charset="0"/>
                        </a:rPr>
                        <a:t>Need more prioritisation</a:t>
                      </a:r>
                      <a:endParaRPr lang="en-GB" sz="2400" dirty="0">
                        <a:solidFill>
                          <a:srgbClr val="FF0000"/>
                        </a:solidFill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641092"/>
                  </a:ext>
                </a:extLst>
              </a:tr>
              <a:tr h="415329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FF0000"/>
                          </a:solidFill>
                          <a:latin typeface="Montserrat" panose="020B0604020202020204" charset="0"/>
                        </a:rPr>
                        <a:t>Adult education</a:t>
                      </a:r>
                      <a:endParaRPr lang="en-GB" sz="2400" dirty="0">
                        <a:solidFill>
                          <a:srgbClr val="FF0000"/>
                        </a:solidFill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FF0000"/>
                          </a:solidFill>
                          <a:latin typeface="Montserrat" panose="020B0604020202020204" charset="0"/>
                        </a:rPr>
                        <a:t>Need better partnerships</a:t>
                      </a:r>
                      <a:endParaRPr lang="en-GB" sz="2400" dirty="0">
                        <a:solidFill>
                          <a:srgbClr val="FF0000"/>
                        </a:solidFill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270204"/>
                  </a:ext>
                </a:extLst>
              </a:tr>
              <a:tr h="415329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FF0000"/>
                          </a:solidFill>
                          <a:latin typeface="Montserrat" panose="020B0604020202020204" charset="0"/>
                        </a:rPr>
                        <a:t>Residential segregation</a:t>
                      </a:r>
                      <a:endParaRPr lang="en-GB" sz="2400" dirty="0">
                        <a:solidFill>
                          <a:srgbClr val="FF0000"/>
                        </a:solidFill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FF0000"/>
                          </a:solidFill>
                          <a:latin typeface="Montserrat" panose="020B0604020202020204" charset="0"/>
                        </a:rPr>
                        <a:t>Need a long-term view</a:t>
                      </a:r>
                      <a:endParaRPr lang="en-GB" sz="2400" dirty="0">
                        <a:solidFill>
                          <a:srgbClr val="FF0000"/>
                        </a:solidFill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12386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0421">
            <a:off x="2977882" y="1772733"/>
            <a:ext cx="3021822" cy="1189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2324">
            <a:off x="3361794" y="3125020"/>
            <a:ext cx="2559478" cy="169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4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1634" cy="1166778"/>
            <a:chOff x="0" y="0"/>
            <a:chExt cx="17610138" cy="1685346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7610138" cy="1315232"/>
            </a:xfrm>
            <a:prstGeom prst="rect">
              <a:avLst/>
            </a:prstGeom>
            <a:solidFill>
              <a:srgbClr val="009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3200" b="1" dirty="0" smtClean="0">
                  <a:latin typeface="Montserrat" panose="020B0604020202020204" charset="0"/>
                </a:rPr>
                <a:t>New Opportunities at WMCA level</a:t>
              </a:r>
              <a:endParaRPr lang="en-GB" sz="3200" b="1" dirty="0">
                <a:latin typeface="Montserrat" panose="020B0604020202020204" charset="0"/>
              </a:endParaRP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>
            <a:xfrm>
              <a:off x="172052" y="274529"/>
              <a:ext cx="15097176" cy="766174"/>
            </a:xfrm>
            <a:prstGeom prst="rect">
              <a:avLst/>
            </a:prstGeom>
          </p:spPr>
          <p:txBody>
            <a:bodyPr vert="horz" lIns="63305" tIns="31652" rIns="63305" bIns="31652" rtlCol="0" anchor="b">
              <a:noAutofit/>
            </a:bodyPr>
            <a:lstStyle>
              <a:lvl1pPr algn="ctr" defTabSz="1320759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666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endParaRPr lang="en-US" sz="5999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1315232"/>
              <a:ext cx="17610138" cy="370114"/>
            </a:xfrm>
            <a:prstGeom prst="rect">
              <a:avLst/>
            </a:prstGeom>
            <a:solidFill>
              <a:srgbClr val="7BB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46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04" y="1166778"/>
            <a:ext cx="7588296" cy="56912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3840" y="1821090"/>
            <a:ext cx="477649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Montserrat" panose="020B0604020202020204" charset="0"/>
              </a:rPr>
              <a:t>WMCA Race Equality Task Force</a:t>
            </a:r>
          </a:p>
          <a:p>
            <a:endParaRPr lang="en-GB" sz="2400" dirty="0" smtClean="0">
              <a:latin typeface="Montserrat" panose="020B0604020202020204" charset="0"/>
            </a:endParaRPr>
          </a:p>
          <a:p>
            <a:r>
              <a:rPr lang="en-GB" sz="2400" dirty="0" smtClean="0">
                <a:latin typeface="Montserrat" panose="020B0604020202020204" charset="0"/>
              </a:rPr>
              <a:t>Faith in Action</a:t>
            </a:r>
          </a:p>
          <a:p>
            <a:endParaRPr lang="en-GB" sz="2400" dirty="0">
              <a:latin typeface="Montserrat" panose="020B0604020202020204" charset="0"/>
            </a:endParaRPr>
          </a:p>
          <a:p>
            <a:r>
              <a:rPr lang="en-GB" sz="2400" dirty="0" smtClean="0">
                <a:latin typeface="Montserrat" panose="020B0604020202020204" charset="0"/>
              </a:rPr>
              <a:t>Faith Strategic Partnership</a:t>
            </a:r>
          </a:p>
          <a:p>
            <a:r>
              <a:rPr lang="en-GB" sz="2400" dirty="0" smtClean="0">
                <a:latin typeface="Montserrat" panose="020B0604020202020204" charset="0"/>
              </a:rPr>
              <a:t>Group </a:t>
            </a:r>
          </a:p>
          <a:p>
            <a:endParaRPr lang="en-GB" sz="2400" dirty="0">
              <a:latin typeface="Montserrat" panose="020B0604020202020204" charset="0"/>
            </a:endParaRPr>
          </a:p>
          <a:p>
            <a:r>
              <a:rPr lang="en-GB" sz="2400" dirty="0" smtClean="0">
                <a:latin typeface="Montserrat" panose="020B0604020202020204" charset="0"/>
              </a:rPr>
              <a:t>Cost of living discussions</a:t>
            </a:r>
          </a:p>
          <a:p>
            <a:endParaRPr lang="en-GB" sz="2400" dirty="0" smtClean="0"/>
          </a:p>
          <a:p>
            <a:endParaRPr lang="en-GB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498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BE1803-E219-8A44-8540-89AC870DAB79}"/>
              </a:ext>
            </a:extLst>
          </p:cNvPr>
          <p:cNvSpPr/>
          <p:nvPr/>
        </p:nvSpPr>
        <p:spPr>
          <a:xfrm>
            <a:off x="-1" y="6531427"/>
            <a:ext cx="12192000" cy="33844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grpSp>
        <p:nvGrpSpPr>
          <p:cNvPr id="8" name="Group 7"/>
          <p:cNvGrpSpPr/>
          <p:nvPr/>
        </p:nvGrpSpPr>
        <p:grpSpPr>
          <a:xfrm>
            <a:off x="-2" y="-19263"/>
            <a:ext cx="7505702" cy="1068959"/>
            <a:chOff x="1584178" y="99864"/>
            <a:chExt cx="3986020" cy="782637"/>
          </a:xfrm>
          <a:solidFill>
            <a:srgbClr val="7BBB58"/>
          </a:solidFill>
        </p:grpSpPr>
        <p:sp>
          <p:nvSpPr>
            <p:cNvPr id="9" name="Round Same Side Corner Rectangle 8"/>
            <p:cNvSpPr/>
            <p:nvPr/>
          </p:nvSpPr>
          <p:spPr>
            <a:xfrm rot="5400000">
              <a:off x="3157498" y="-1473456"/>
              <a:ext cx="782637" cy="3929277"/>
            </a:xfrm>
            <a:prstGeom prst="rect">
              <a:avLst/>
            </a:prstGeom>
            <a:grpFill/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ound Same Side Corner Rectangle 4"/>
            <p:cNvSpPr/>
            <p:nvPr/>
          </p:nvSpPr>
          <p:spPr>
            <a:xfrm>
              <a:off x="1679125" y="137965"/>
              <a:ext cx="3891073" cy="74443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41910" rIns="83820" bIns="41910" numCol="1" spcCol="1270" anchor="ctr" anchorCtr="0">
              <a:noAutofit/>
            </a:bodyPr>
            <a:lstStyle/>
            <a:p>
              <a:pPr marL="0" lvl="1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altLang="en-US" sz="2800" b="1" dirty="0" smtClean="0">
                  <a:solidFill>
                    <a:schemeClr val="bg1"/>
                  </a:solidFill>
                  <a:latin typeface="Montserrat" panose="020B0604020202020204" charset="0"/>
                </a:rPr>
                <a:t>Partnership Board and Resilient Communities </a:t>
              </a:r>
              <a:endParaRPr lang="en-GB" sz="2800" b="1" dirty="0">
                <a:solidFill>
                  <a:schemeClr val="bg1"/>
                </a:solidFill>
                <a:latin typeface="Montserrat" panose="020B060402020202020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A6C5E2B-F916-A54E-9B25-0AFF698B6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105" y="264691"/>
            <a:ext cx="2486218" cy="2001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882" y="1986653"/>
            <a:ext cx="5411724" cy="36078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520" y="1110656"/>
            <a:ext cx="778080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Montserrat" panose="020B0604020202020204" charset="0"/>
              </a:rPr>
              <a:t>Word from the Walsall for All Chair – </a:t>
            </a:r>
            <a:r>
              <a:rPr lang="en-GB" sz="2400" dirty="0" smtClean="0">
                <a:latin typeface="Montserrat" panose="020B0604020202020204" charset="0"/>
              </a:rPr>
              <a:t>A’isha </a:t>
            </a:r>
            <a:r>
              <a:rPr lang="en-GB" sz="2400" dirty="0" smtClean="0">
                <a:latin typeface="Montserrat" panose="020B0604020202020204" charset="0"/>
              </a:rPr>
              <a:t>Khan</a:t>
            </a:r>
          </a:p>
          <a:p>
            <a:endParaRPr lang="en-GB" sz="2400" dirty="0" smtClean="0">
              <a:latin typeface="Montserrat" panose="020B0604020202020204" charset="0"/>
            </a:endParaRPr>
          </a:p>
          <a:p>
            <a:endParaRPr lang="en-GB" sz="2400" dirty="0">
              <a:latin typeface="Montserrat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Montserrat" panose="020B0604020202020204" charset="0"/>
              </a:rPr>
              <a:t>Representing diverse voices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Montserrat" panose="020B0604020202020204" charset="0"/>
              </a:rPr>
              <a:t>Learning from best 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Montserrat" panose="020B0604020202020204" charset="0"/>
              </a:rPr>
              <a:t>Consultation vehicle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Montserrat" panose="020B0604020202020204" charset="0"/>
              </a:rPr>
              <a:t>Influencer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Montserrat" panose="020B0604020202020204" charset="0"/>
              </a:rPr>
              <a:t>Fair outcomes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Montserrat" panose="020B0604020202020204" charset="0"/>
              </a:rPr>
              <a:t>Equality and human right laws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Montserrat" panose="020B0604020202020204" charset="0"/>
              </a:rPr>
              <a:t>Cultural advisors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Montserrat" panose="020B0604020202020204" charset="0"/>
              </a:rPr>
              <a:t>Membership and governance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smtClean="0">
              <a:latin typeface="Montserrat" panose="020B0604020202020204" charset="0"/>
            </a:endParaRPr>
          </a:p>
          <a:p>
            <a:endParaRPr lang="en-GB" sz="2400" dirty="0"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51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699FC-EDE0-B440-9A05-222FE742C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" y="-7796"/>
            <a:ext cx="10914793" cy="716586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latin typeface="Montserrat" pitchFamily="2" charset="77"/>
              </a:rPr>
              <a:t>How can you get involved? </a:t>
            </a:r>
            <a:endParaRPr lang="en-US" sz="3200" b="1" dirty="0">
              <a:latin typeface="Montserrat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6C5E2B-F916-A54E-9B25-0AFF698B6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105" y="264691"/>
            <a:ext cx="2486218" cy="2001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BE1803-E219-8A44-8540-89AC870DAB79}"/>
              </a:ext>
            </a:extLst>
          </p:cNvPr>
          <p:cNvSpPr/>
          <p:nvPr/>
        </p:nvSpPr>
        <p:spPr>
          <a:xfrm>
            <a:off x="-1" y="6531427"/>
            <a:ext cx="12192000" cy="33844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6" name="TextBox 5"/>
          <p:cNvSpPr txBox="1"/>
          <p:nvPr/>
        </p:nvSpPr>
        <p:spPr>
          <a:xfrm>
            <a:off x="4291584" y="941697"/>
            <a:ext cx="5797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0191D4"/>
                </a:solidFill>
                <a:latin typeface="Montserrat" panose="020B0604020202020204" charset="0"/>
              </a:rPr>
              <a:t>Social Media</a:t>
            </a:r>
            <a:endParaRPr lang="en-GB" sz="2800" dirty="0">
              <a:solidFill>
                <a:srgbClr val="0191D4"/>
              </a:solidFill>
              <a:latin typeface="Montserrat" panose="020B060402020202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291" y="1494096"/>
            <a:ext cx="6418952" cy="36106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87296" y="5746121"/>
            <a:ext cx="10109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191D4"/>
                </a:solidFill>
                <a:latin typeface="Montserrat" panose="020B0604020202020204" charset="0"/>
              </a:rPr>
              <a:t>Website</a:t>
            </a:r>
            <a:r>
              <a:rPr lang="en-GB" sz="2800" dirty="0" smtClean="0">
                <a:solidFill>
                  <a:srgbClr val="0191D4"/>
                </a:solidFill>
                <a:latin typeface="Montserrat" panose="020B0604020202020204" charset="0"/>
              </a:rPr>
              <a:t>: </a:t>
            </a:r>
            <a:r>
              <a:rPr lang="en-GB" sz="2800" dirty="0" smtClean="0">
                <a:solidFill>
                  <a:srgbClr val="0191D4"/>
                </a:solidFill>
                <a:latin typeface="Montserrat" panose="020B0604020202020204" charset="0"/>
                <a:hlinkClick r:id="rId5"/>
              </a:rPr>
              <a:t>https</a:t>
            </a:r>
            <a:r>
              <a:rPr lang="en-GB" sz="2800" dirty="0">
                <a:solidFill>
                  <a:srgbClr val="0191D4"/>
                </a:solidFill>
                <a:latin typeface="Montserrat" panose="020B0604020202020204" charset="0"/>
                <a:hlinkClick r:id="rId5"/>
              </a:rPr>
              <a:t>://www.walsallforall.co.uk</a:t>
            </a:r>
            <a:r>
              <a:rPr lang="en-GB" sz="2800" dirty="0" smtClean="0">
                <a:solidFill>
                  <a:srgbClr val="0191D4"/>
                </a:solidFill>
                <a:latin typeface="Montserrat" panose="020B0604020202020204" charset="0"/>
                <a:hlinkClick r:id="rId5"/>
              </a:rPr>
              <a:t>/</a:t>
            </a:r>
            <a:endParaRPr lang="en-GB" sz="2800" dirty="0" smtClean="0">
              <a:solidFill>
                <a:srgbClr val="0191D4"/>
              </a:solidFill>
              <a:latin typeface="Montserrat" panose="020B06040202020202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80416" y="5222901"/>
            <a:ext cx="11841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800" dirty="0" smtClean="0">
                <a:solidFill>
                  <a:srgbClr val="0191D4"/>
                </a:solidFill>
                <a:latin typeface="Montserrat" panose="020B0604020202020204" charset="0"/>
              </a:rPr>
              <a:t>Email: </a:t>
            </a:r>
            <a:r>
              <a:rPr lang="en-GB" sz="2800" dirty="0" smtClean="0">
                <a:solidFill>
                  <a:srgbClr val="0191D4"/>
                </a:solidFill>
                <a:latin typeface="Montserrat" panose="020B0604020202020204" charset="0"/>
                <a:hlinkClick r:id="rId6"/>
              </a:rPr>
              <a:t>walsallforall@walsall.gov.uk</a:t>
            </a:r>
            <a:endParaRPr lang="en-GB" sz="2800" dirty="0" smtClean="0">
              <a:solidFill>
                <a:srgbClr val="0191D4"/>
              </a:solidFill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95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699FC-EDE0-B440-9A05-222FE742C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" y="-7796"/>
            <a:ext cx="10914793" cy="716586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latin typeface="Montserrat" pitchFamily="2" charset="77"/>
              </a:rPr>
              <a:t>Context</a:t>
            </a:r>
            <a:endParaRPr lang="en-US" sz="3200" i="1" dirty="0">
              <a:latin typeface="Montserrat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BE1803-E219-8A44-8540-89AC870DAB79}"/>
              </a:ext>
            </a:extLst>
          </p:cNvPr>
          <p:cNvSpPr/>
          <p:nvPr/>
        </p:nvSpPr>
        <p:spPr>
          <a:xfrm>
            <a:off x="-1" y="6531427"/>
            <a:ext cx="12192000" cy="33844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6C5E2B-F916-A54E-9B25-0AFF698B6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105" y="264691"/>
            <a:ext cx="2486218" cy="200115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55618827"/>
              </p:ext>
            </p:extLst>
          </p:nvPr>
        </p:nvGraphicFramePr>
        <p:xfrm>
          <a:off x="2730498" y="469899"/>
          <a:ext cx="7099302" cy="6031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032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699FC-EDE0-B440-9A05-222FE742C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" y="-7796"/>
            <a:ext cx="10914793" cy="716586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latin typeface="Montserrat" pitchFamily="2" charset="77"/>
              </a:rPr>
              <a:t>Vision</a:t>
            </a:r>
            <a:endParaRPr lang="en-US" sz="2400" i="1" dirty="0">
              <a:latin typeface="Montserrat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6C5E2B-F916-A54E-9B25-0AFF698B6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105" y="264691"/>
            <a:ext cx="2486218" cy="2001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BE1803-E219-8A44-8540-89AC870DAB79}"/>
              </a:ext>
            </a:extLst>
          </p:cNvPr>
          <p:cNvSpPr/>
          <p:nvPr/>
        </p:nvSpPr>
        <p:spPr>
          <a:xfrm>
            <a:off x="-1" y="6531427"/>
            <a:ext cx="12192000" cy="33844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4" name="Rectangle 3"/>
          <p:cNvSpPr/>
          <p:nvPr/>
        </p:nvSpPr>
        <p:spPr>
          <a:xfrm>
            <a:off x="151790" y="801219"/>
            <a:ext cx="82850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Our vision is to create integrated, empowered and inclusive communities where people from all backgrounds come together to celebrate what they have in common. A place where our residents are safe and valued, and everyone has fair opportunities to fulfil their potential and contribute to the growth of </a:t>
            </a:r>
            <a:r>
              <a:rPr lang="en-GB" sz="2400" dirty="0" smtClean="0"/>
              <a:t>Walsall.</a:t>
            </a:r>
            <a:endParaRPr lang="en-GB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B83D75-5030-4C33-9919-93408610E595}"/>
              </a:ext>
            </a:extLst>
          </p:cNvPr>
          <p:cNvSpPr/>
          <p:nvPr/>
        </p:nvSpPr>
        <p:spPr>
          <a:xfrm>
            <a:off x="268224" y="3336261"/>
            <a:ext cx="6559296" cy="648000"/>
          </a:xfrm>
          <a:prstGeom prst="rect">
            <a:avLst/>
          </a:prstGeom>
          <a:solidFill>
            <a:srgbClr val="8064A2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Connecting </a:t>
            </a:r>
            <a:r>
              <a:rPr kumimoji="0" lang="en-GB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across communities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0D10C6-58AE-47D0-AF49-E3998786EF4B}"/>
              </a:ext>
            </a:extLst>
          </p:cNvPr>
          <p:cNvSpPr/>
          <p:nvPr/>
        </p:nvSpPr>
        <p:spPr>
          <a:xfrm>
            <a:off x="268224" y="4130674"/>
            <a:ext cx="6559296" cy="648000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Young people </a:t>
            </a:r>
            <a:r>
              <a:rPr kumimoji="0" lang="en-GB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learning and growing together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279B7D-3284-4FEF-A304-52F57B079A75}"/>
              </a:ext>
            </a:extLst>
          </p:cNvPr>
          <p:cNvSpPr/>
          <p:nvPr/>
        </p:nvSpPr>
        <p:spPr>
          <a:xfrm>
            <a:off x="268224" y="4910269"/>
            <a:ext cx="6559296" cy="648000"/>
          </a:xfrm>
          <a:prstGeom prst="rect">
            <a:avLst/>
          </a:prstGeom>
          <a:solidFill>
            <a:srgbClr val="8064A2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Working and contributing together</a:t>
            </a: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48E2AF-9380-4055-A7B0-39232E0C49E8}"/>
              </a:ext>
            </a:extLst>
          </p:cNvPr>
          <p:cNvSpPr/>
          <p:nvPr/>
        </p:nvSpPr>
        <p:spPr>
          <a:xfrm>
            <a:off x="268224" y="5689864"/>
            <a:ext cx="6559296" cy="648000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Living together</a:t>
            </a: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817143-A6C3-459F-9A23-E14CFFD50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436" y="902352"/>
            <a:ext cx="3274670" cy="23536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B7DFD0-AE24-4940-BD13-161C8E1D6D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6350"/>
          <a:stretch/>
        </p:blipFill>
        <p:spPr>
          <a:xfrm>
            <a:off x="8546436" y="3531139"/>
            <a:ext cx="3274670" cy="267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6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3" y="0"/>
            <a:ext cx="12191634" cy="1166778"/>
            <a:chOff x="0" y="0"/>
            <a:chExt cx="17610138" cy="1685346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7610138" cy="1315232"/>
            </a:xfrm>
            <a:prstGeom prst="rect">
              <a:avLst/>
            </a:prstGeom>
            <a:solidFill>
              <a:srgbClr val="009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46"/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>
            <a:xfrm>
              <a:off x="172052" y="274529"/>
              <a:ext cx="15097176" cy="766174"/>
            </a:xfrm>
            <a:prstGeom prst="rect">
              <a:avLst/>
            </a:prstGeom>
          </p:spPr>
          <p:txBody>
            <a:bodyPr vert="horz" lIns="63305" tIns="31652" rIns="63305" bIns="31652" rtlCol="0" anchor="b">
              <a:noAutofit/>
            </a:bodyPr>
            <a:lstStyle>
              <a:lvl1pPr algn="ctr" defTabSz="1320759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666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3323" b="1" dirty="0" smtClean="0">
                  <a:solidFill>
                    <a:schemeClr val="bg1"/>
                  </a:solidFill>
                  <a:latin typeface="Montserrat"/>
                </a:rPr>
                <a:t>Evaluation</a:t>
              </a:r>
              <a:endParaRPr lang="en-US" sz="5999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1315232"/>
              <a:ext cx="17610138" cy="370114"/>
            </a:xfrm>
            <a:prstGeom prst="rect">
              <a:avLst/>
            </a:prstGeom>
            <a:solidFill>
              <a:srgbClr val="7BB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46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082" t="11569" r="21062" b="16482"/>
          <a:stretch/>
        </p:blipFill>
        <p:spPr>
          <a:xfrm>
            <a:off x="1370559" y="1507786"/>
            <a:ext cx="9450882" cy="497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1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1634" cy="1166778"/>
            <a:chOff x="0" y="0"/>
            <a:chExt cx="17610138" cy="1685346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7610138" cy="1315232"/>
            </a:xfrm>
            <a:prstGeom prst="rect">
              <a:avLst/>
            </a:prstGeom>
            <a:solidFill>
              <a:srgbClr val="009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3200" b="1" dirty="0" smtClean="0">
                  <a:latin typeface="Montserrat" panose="020B0604020202020204" charset="0"/>
                </a:rPr>
                <a:t>Achievements</a:t>
              </a:r>
              <a:endParaRPr lang="en-GB" sz="3200" b="1" dirty="0">
                <a:latin typeface="Montserrat" panose="020B0604020202020204" charset="0"/>
              </a:endParaRP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>
            <a:xfrm>
              <a:off x="172052" y="274529"/>
              <a:ext cx="15097176" cy="766174"/>
            </a:xfrm>
            <a:prstGeom prst="rect">
              <a:avLst/>
            </a:prstGeom>
          </p:spPr>
          <p:txBody>
            <a:bodyPr vert="horz" lIns="63305" tIns="31652" rIns="63305" bIns="31652" rtlCol="0" anchor="b">
              <a:noAutofit/>
            </a:bodyPr>
            <a:lstStyle>
              <a:lvl1pPr algn="ctr" defTabSz="1320759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666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endParaRPr lang="en-US" sz="5999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1315232"/>
              <a:ext cx="17610138" cy="370114"/>
            </a:xfrm>
            <a:prstGeom prst="rect">
              <a:avLst/>
            </a:prstGeom>
            <a:solidFill>
              <a:srgbClr val="7BB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46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" r="1148" b="743"/>
          <a:stretch/>
        </p:blipFill>
        <p:spPr>
          <a:xfrm>
            <a:off x="1455348" y="1356836"/>
            <a:ext cx="9330071" cy="5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5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1634" cy="1166778"/>
            <a:chOff x="0" y="0"/>
            <a:chExt cx="17610138" cy="1685346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7610138" cy="1315232"/>
            </a:xfrm>
            <a:prstGeom prst="rect">
              <a:avLst/>
            </a:prstGeom>
            <a:solidFill>
              <a:srgbClr val="009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3200" b="1" dirty="0">
                <a:latin typeface="Montserrat" panose="020B0604020202020204" charset="0"/>
              </a:endParaRP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>
            <a:xfrm>
              <a:off x="172052" y="274529"/>
              <a:ext cx="15097176" cy="766174"/>
            </a:xfrm>
            <a:prstGeom prst="rect">
              <a:avLst/>
            </a:prstGeom>
          </p:spPr>
          <p:txBody>
            <a:bodyPr vert="horz" lIns="63305" tIns="31652" rIns="63305" bIns="31652" rtlCol="0" anchor="b">
              <a:noAutofit/>
            </a:bodyPr>
            <a:lstStyle>
              <a:lvl1pPr algn="ctr" defTabSz="1320759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666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endParaRPr lang="en-US" sz="5999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1315232"/>
              <a:ext cx="17610138" cy="370114"/>
            </a:xfrm>
            <a:prstGeom prst="rect">
              <a:avLst/>
            </a:prstGeom>
            <a:solidFill>
              <a:srgbClr val="7BB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46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" t="1057" r="829" b="2342"/>
          <a:stretch/>
        </p:blipFill>
        <p:spPr>
          <a:xfrm>
            <a:off x="1352145" y="1459069"/>
            <a:ext cx="9487344" cy="52169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6" y="128116"/>
            <a:ext cx="11692281" cy="592371"/>
          </a:xfrm>
          <a:prstGeom prst="rect">
            <a:avLst/>
          </a:prstGeom>
          <a:solidFill>
            <a:srgbClr val="009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 smtClean="0">
                <a:latin typeface="Montserrat" panose="020B0604020202020204" charset="0"/>
              </a:rPr>
              <a:t>Social Media</a:t>
            </a:r>
            <a:endParaRPr lang="en-GB" sz="3200" b="1" dirty="0"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69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BE1803-E219-8A44-8540-89AC870DAB79}"/>
              </a:ext>
            </a:extLst>
          </p:cNvPr>
          <p:cNvSpPr/>
          <p:nvPr/>
        </p:nvSpPr>
        <p:spPr>
          <a:xfrm>
            <a:off x="-1" y="6531427"/>
            <a:ext cx="12192000" cy="33844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6C5E2B-F916-A54E-9B25-0AFF698B6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105" y="264691"/>
            <a:ext cx="2486218" cy="200115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" t="1818" r="677" b="1282"/>
          <a:stretch/>
        </p:blipFill>
        <p:spPr>
          <a:xfrm>
            <a:off x="1508572" y="909932"/>
            <a:ext cx="9299642" cy="517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1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1634" cy="1166778"/>
            <a:chOff x="0" y="0"/>
            <a:chExt cx="17610138" cy="1685346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7610138" cy="1315232"/>
            </a:xfrm>
            <a:prstGeom prst="rect">
              <a:avLst/>
            </a:prstGeom>
            <a:solidFill>
              <a:srgbClr val="009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3200" b="1" dirty="0" smtClean="0">
                  <a:latin typeface="Montserrat" panose="020B0604020202020204" charset="0"/>
                </a:rPr>
                <a:t>Testimonies from </a:t>
              </a:r>
              <a:r>
                <a:rPr lang="en-GB" sz="3200" b="1" dirty="0" smtClean="0">
                  <a:latin typeface="Montserrat" panose="020B0604020202020204" charset="0"/>
                </a:rPr>
                <a:t>Participants</a:t>
              </a:r>
              <a:endParaRPr lang="en-GB" sz="3200" b="1" dirty="0">
                <a:latin typeface="Montserrat" panose="020B0604020202020204" charset="0"/>
              </a:endParaRP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>
            <a:xfrm>
              <a:off x="172052" y="274529"/>
              <a:ext cx="15097176" cy="766174"/>
            </a:xfrm>
            <a:prstGeom prst="rect">
              <a:avLst/>
            </a:prstGeom>
          </p:spPr>
          <p:txBody>
            <a:bodyPr vert="horz" lIns="63305" tIns="31652" rIns="63305" bIns="31652" rtlCol="0" anchor="b">
              <a:noAutofit/>
            </a:bodyPr>
            <a:lstStyle>
              <a:lvl1pPr algn="ctr" defTabSz="1320759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666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endParaRPr lang="en-US" sz="5999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1315232"/>
              <a:ext cx="17610138" cy="370114"/>
            </a:xfrm>
            <a:prstGeom prst="rect">
              <a:avLst/>
            </a:prstGeom>
            <a:solidFill>
              <a:srgbClr val="7BB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46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503" y="1166778"/>
            <a:ext cx="6301698" cy="56912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6370" y="3045092"/>
            <a:ext cx="4998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hlinkClick r:id="rId4"/>
              </a:rPr>
              <a:t>YouTube </a:t>
            </a:r>
            <a:r>
              <a:rPr lang="en-GB" sz="3200" dirty="0">
                <a:hlinkClick r:id="rId4"/>
              </a:rPr>
              <a:t>video (youtubetrimmer.com</a:t>
            </a:r>
            <a:r>
              <a:rPr lang="en-GB" sz="3200" dirty="0" smtClean="0">
                <a:hlinkClick r:id="rId4"/>
              </a:rPr>
              <a:t>)</a:t>
            </a:r>
            <a:endParaRPr lang="en-GB" sz="3200" dirty="0"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90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BE1803-E219-8A44-8540-89AC870DAB79}"/>
              </a:ext>
            </a:extLst>
          </p:cNvPr>
          <p:cNvSpPr/>
          <p:nvPr/>
        </p:nvSpPr>
        <p:spPr>
          <a:xfrm>
            <a:off x="-1" y="6531427"/>
            <a:ext cx="12192000" cy="33844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6C5E2B-F916-A54E-9B25-0AFF698B6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105" y="264691"/>
            <a:ext cx="2486218" cy="200115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" t="1917" r="916" b="11387"/>
          <a:stretch/>
        </p:blipFill>
        <p:spPr>
          <a:xfrm>
            <a:off x="629148" y="762739"/>
            <a:ext cx="10966221" cy="553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1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d Bumpers">
  <a:themeElements>
    <a:clrScheme name="Trust PPT">
      <a:dk1>
        <a:srgbClr val="CC0033"/>
      </a:dk1>
      <a:lt1>
        <a:srgbClr val="FFFFFF"/>
      </a:lt1>
      <a:dk2>
        <a:srgbClr val="000000"/>
      </a:dk2>
      <a:lt2>
        <a:srgbClr val="95A3AB"/>
      </a:lt2>
      <a:accent1>
        <a:srgbClr val="CC0033"/>
      </a:accent1>
      <a:accent2>
        <a:srgbClr val="0089CF"/>
      </a:accent2>
      <a:accent3>
        <a:srgbClr val="FFC20E"/>
      </a:accent3>
      <a:accent4>
        <a:srgbClr val="F58220"/>
      </a:accent4>
      <a:accent5>
        <a:srgbClr val="62BB46"/>
      </a:accent5>
      <a:accent6>
        <a:srgbClr val="8A73B4"/>
      </a:accent6>
      <a:hlink>
        <a:srgbClr val="0089CF"/>
      </a:hlink>
      <a:folHlink>
        <a:srgbClr val="00B9F2"/>
      </a:folHlink>
    </a:clrScheme>
    <a:fontScheme name="Trus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Red Bumpers">
  <a:themeElements>
    <a:clrScheme name="Trust PPT">
      <a:dk1>
        <a:srgbClr val="CC0033"/>
      </a:dk1>
      <a:lt1>
        <a:srgbClr val="FFFFFF"/>
      </a:lt1>
      <a:dk2>
        <a:srgbClr val="000000"/>
      </a:dk2>
      <a:lt2>
        <a:srgbClr val="95A3AB"/>
      </a:lt2>
      <a:accent1>
        <a:srgbClr val="CC0033"/>
      </a:accent1>
      <a:accent2>
        <a:srgbClr val="0089CF"/>
      </a:accent2>
      <a:accent3>
        <a:srgbClr val="FFC20E"/>
      </a:accent3>
      <a:accent4>
        <a:srgbClr val="F58220"/>
      </a:accent4>
      <a:accent5>
        <a:srgbClr val="62BB46"/>
      </a:accent5>
      <a:accent6>
        <a:srgbClr val="8A73B4"/>
      </a:accent6>
      <a:hlink>
        <a:srgbClr val="0089CF"/>
      </a:hlink>
      <a:folHlink>
        <a:srgbClr val="00B9F2"/>
      </a:folHlink>
    </a:clrScheme>
    <a:fontScheme name="Trus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White">
  <a:themeElements>
    <a:clrScheme name="Trust PPT">
      <a:dk1>
        <a:srgbClr val="CC0033"/>
      </a:dk1>
      <a:lt1>
        <a:srgbClr val="FFFFFF"/>
      </a:lt1>
      <a:dk2>
        <a:srgbClr val="000000"/>
      </a:dk2>
      <a:lt2>
        <a:srgbClr val="95A3AB"/>
      </a:lt2>
      <a:accent1>
        <a:srgbClr val="CC0033"/>
      </a:accent1>
      <a:accent2>
        <a:srgbClr val="0089CF"/>
      </a:accent2>
      <a:accent3>
        <a:srgbClr val="FFC20E"/>
      </a:accent3>
      <a:accent4>
        <a:srgbClr val="F58220"/>
      </a:accent4>
      <a:accent5>
        <a:srgbClr val="62BB46"/>
      </a:accent5>
      <a:accent6>
        <a:srgbClr val="8A73B4"/>
      </a:accent6>
      <a:hlink>
        <a:srgbClr val="0089CF"/>
      </a:hlink>
      <a:folHlink>
        <a:srgbClr val="00B9F2"/>
      </a:folHlink>
    </a:clrScheme>
    <a:fontScheme name="Trus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Red Lines">
  <a:themeElements>
    <a:clrScheme name="Trust PPT">
      <a:dk1>
        <a:srgbClr val="CC0033"/>
      </a:dk1>
      <a:lt1>
        <a:srgbClr val="FFFFFF"/>
      </a:lt1>
      <a:dk2>
        <a:srgbClr val="000000"/>
      </a:dk2>
      <a:lt2>
        <a:srgbClr val="95A3AB"/>
      </a:lt2>
      <a:accent1>
        <a:srgbClr val="CC0033"/>
      </a:accent1>
      <a:accent2>
        <a:srgbClr val="0089CF"/>
      </a:accent2>
      <a:accent3>
        <a:srgbClr val="FFC20E"/>
      </a:accent3>
      <a:accent4>
        <a:srgbClr val="F58220"/>
      </a:accent4>
      <a:accent5>
        <a:srgbClr val="62BB46"/>
      </a:accent5>
      <a:accent6>
        <a:srgbClr val="8A73B4"/>
      </a:accent6>
      <a:hlink>
        <a:srgbClr val="0089CF"/>
      </a:hlink>
      <a:folHlink>
        <a:srgbClr val="00B9F2"/>
      </a:folHlink>
    </a:clrScheme>
    <a:fontScheme name="Trus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anchor="t" anchorCtr="0"/>
      <a:lstStyle>
        <a:defPPr marL="342900" marR="0" indent="-34290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Wingdings" charset="2"/>
          <a:buNone/>
          <a:tabLst/>
          <a:defRPr sz="2200" baseline="0" dirty="0" smtClean="0"/>
        </a:defPPr>
      </a:lstStyle>
    </a:tx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Trust PPT">
      <a:dk1>
        <a:srgbClr val="CC0033"/>
      </a:dk1>
      <a:lt1>
        <a:srgbClr val="FFFFFF"/>
      </a:lt1>
      <a:dk2>
        <a:srgbClr val="000000"/>
      </a:dk2>
      <a:lt2>
        <a:srgbClr val="95A3AB"/>
      </a:lt2>
      <a:accent1>
        <a:srgbClr val="CC0033"/>
      </a:accent1>
      <a:accent2>
        <a:srgbClr val="0089CF"/>
      </a:accent2>
      <a:accent3>
        <a:srgbClr val="FFC20E"/>
      </a:accent3>
      <a:accent4>
        <a:srgbClr val="F58220"/>
      </a:accent4>
      <a:accent5>
        <a:srgbClr val="62BB46"/>
      </a:accent5>
      <a:accent6>
        <a:srgbClr val="8A73B4"/>
      </a:accent6>
      <a:hlink>
        <a:srgbClr val="0089CF"/>
      </a:hlink>
      <a:folHlink>
        <a:srgbClr val="00B9F2"/>
      </a:folHlink>
    </a:clrScheme>
    <a:fontScheme name="Trus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d Lines">
  <a:themeElements>
    <a:clrScheme name="Trust PPT">
      <a:dk1>
        <a:srgbClr val="CC0033"/>
      </a:dk1>
      <a:lt1>
        <a:srgbClr val="FFFFFF"/>
      </a:lt1>
      <a:dk2>
        <a:srgbClr val="000000"/>
      </a:dk2>
      <a:lt2>
        <a:srgbClr val="95A3AB"/>
      </a:lt2>
      <a:accent1>
        <a:srgbClr val="CC0033"/>
      </a:accent1>
      <a:accent2>
        <a:srgbClr val="0089CF"/>
      </a:accent2>
      <a:accent3>
        <a:srgbClr val="FFC20E"/>
      </a:accent3>
      <a:accent4>
        <a:srgbClr val="F58220"/>
      </a:accent4>
      <a:accent5>
        <a:srgbClr val="62BB46"/>
      </a:accent5>
      <a:accent6>
        <a:srgbClr val="8A73B4"/>
      </a:accent6>
      <a:hlink>
        <a:srgbClr val="0089CF"/>
      </a:hlink>
      <a:folHlink>
        <a:srgbClr val="00B9F2"/>
      </a:folHlink>
    </a:clrScheme>
    <a:fontScheme name="Trus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anchor="t" anchorCtr="0"/>
      <a:lstStyle>
        <a:defPPr marL="342900" marR="0" indent="-34290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Wingdings" charset="2"/>
          <a:buNone/>
          <a:tabLst/>
          <a:defRPr sz="2200" baseline="0"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Walsall for Al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alsall for All" id="{2B16158A-7869-4580-98B2-BD0105F6433A}" vid="{A39A73B3-262F-41E8-89B1-3643E4EF2E2B}"/>
    </a:ext>
  </a:extLst>
</a:theme>
</file>

<file path=ppt/theme/theme6.xml><?xml version="1.0" encoding="utf-8"?>
<a:theme xmlns:a="http://schemas.openxmlformats.org/drawingml/2006/main" name="1_Red Bumpers">
  <a:themeElements>
    <a:clrScheme name="Trust PPT">
      <a:dk1>
        <a:srgbClr val="CC0033"/>
      </a:dk1>
      <a:lt1>
        <a:srgbClr val="FFFFFF"/>
      </a:lt1>
      <a:dk2>
        <a:srgbClr val="000000"/>
      </a:dk2>
      <a:lt2>
        <a:srgbClr val="95A3AB"/>
      </a:lt2>
      <a:accent1>
        <a:srgbClr val="CC0033"/>
      </a:accent1>
      <a:accent2>
        <a:srgbClr val="0089CF"/>
      </a:accent2>
      <a:accent3>
        <a:srgbClr val="FFC20E"/>
      </a:accent3>
      <a:accent4>
        <a:srgbClr val="F58220"/>
      </a:accent4>
      <a:accent5>
        <a:srgbClr val="62BB46"/>
      </a:accent5>
      <a:accent6>
        <a:srgbClr val="8A73B4"/>
      </a:accent6>
      <a:hlink>
        <a:srgbClr val="0089CF"/>
      </a:hlink>
      <a:folHlink>
        <a:srgbClr val="00B9F2"/>
      </a:folHlink>
    </a:clrScheme>
    <a:fontScheme name="Trus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White">
  <a:themeElements>
    <a:clrScheme name="Trust PPT">
      <a:dk1>
        <a:srgbClr val="CC0033"/>
      </a:dk1>
      <a:lt1>
        <a:srgbClr val="FFFFFF"/>
      </a:lt1>
      <a:dk2>
        <a:srgbClr val="000000"/>
      </a:dk2>
      <a:lt2>
        <a:srgbClr val="95A3AB"/>
      </a:lt2>
      <a:accent1>
        <a:srgbClr val="CC0033"/>
      </a:accent1>
      <a:accent2>
        <a:srgbClr val="0089CF"/>
      </a:accent2>
      <a:accent3>
        <a:srgbClr val="FFC20E"/>
      </a:accent3>
      <a:accent4>
        <a:srgbClr val="F58220"/>
      </a:accent4>
      <a:accent5>
        <a:srgbClr val="62BB46"/>
      </a:accent5>
      <a:accent6>
        <a:srgbClr val="8A73B4"/>
      </a:accent6>
      <a:hlink>
        <a:srgbClr val="0089CF"/>
      </a:hlink>
      <a:folHlink>
        <a:srgbClr val="00B9F2"/>
      </a:folHlink>
    </a:clrScheme>
    <a:fontScheme name="Trus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Red Lines">
  <a:themeElements>
    <a:clrScheme name="Trust PPT">
      <a:dk1>
        <a:srgbClr val="CC0033"/>
      </a:dk1>
      <a:lt1>
        <a:srgbClr val="FFFFFF"/>
      </a:lt1>
      <a:dk2>
        <a:srgbClr val="000000"/>
      </a:dk2>
      <a:lt2>
        <a:srgbClr val="95A3AB"/>
      </a:lt2>
      <a:accent1>
        <a:srgbClr val="CC0033"/>
      </a:accent1>
      <a:accent2>
        <a:srgbClr val="0089CF"/>
      </a:accent2>
      <a:accent3>
        <a:srgbClr val="FFC20E"/>
      </a:accent3>
      <a:accent4>
        <a:srgbClr val="F58220"/>
      </a:accent4>
      <a:accent5>
        <a:srgbClr val="62BB46"/>
      </a:accent5>
      <a:accent6>
        <a:srgbClr val="8A73B4"/>
      </a:accent6>
      <a:hlink>
        <a:srgbClr val="0089CF"/>
      </a:hlink>
      <a:folHlink>
        <a:srgbClr val="00B9F2"/>
      </a:folHlink>
    </a:clrScheme>
    <a:fontScheme name="Trus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anchor="t" anchorCtr="0"/>
      <a:lstStyle>
        <a:defPPr marL="342900" marR="0" indent="-34290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Wingdings" charset="2"/>
          <a:buNone/>
          <a:tabLst/>
          <a:defRPr sz="2200" baseline="0" dirty="0" smtClean="0"/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7527220-3999-493e-80f9-508a0939a08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705541C922BB4CAC7A71613D6B6D2A" ma:contentTypeVersion="13" ma:contentTypeDescription="Create a new document." ma:contentTypeScope="" ma:versionID="fa6c5ab792b6ed04be79fd1968ba0989">
  <xsd:schema xmlns:xsd="http://www.w3.org/2001/XMLSchema" xmlns:xs="http://www.w3.org/2001/XMLSchema" xmlns:p="http://schemas.microsoft.com/office/2006/metadata/properties" xmlns:ns3="c7527220-3999-493e-80f9-508a0939a08b" xmlns:ns4="cdf83774-c5cc-4d5c-a541-77f0d38a6bb7" targetNamespace="http://schemas.microsoft.com/office/2006/metadata/properties" ma:root="true" ma:fieldsID="f156ae6f43d0bb4c82d3e629dac8fc2d" ns3:_="" ns4:_="">
    <xsd:import namespace="c7527220-3999-493e-80f9-508a0939a08b"/>
    <xsd:import namespace="cdf83774-c5cc-4d5c-a541-77f0d38a6bb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27220-3999-493e-80f9-508a0939a0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f83774-c5cc-4d5c-a541-77f0d38a6bb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E2A3B0-43DD-4982-9DF1-C04FB23683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9DEAF8-5097-4384-A130-E2E4E488F847}">
  <ds:schemaRefs>
    <ds:schemaRef ds:uri="http://schemas.microsoft.com/office/2006/documentManagement/types"/>
    <ds:schemaRef ds:uri="http://schemas.microsoft.com/office/infopath/2007/PartnerControls"/>
    <ds:schemaRef ds:uri="c7527220-3999-493e-80f9-508a0939a08b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cdf83774-c5cc-4d5c-a541-77f0d38a6bb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F982AC3-4FB4-4AA9-9FE6-67652074F6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527220-3999-493e-80f9-508a0939a08b"/>
    <ds:schemaRef ds:uri="cdf83774-c5cc-4d5c-a541-77f0d38a6b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7998</TotalTime>
  <Words>294</Words>
  <Application>Microsoft Office PowerPoint</Application>
  <PresentationFormat>Widescreen</PresentationFormat>
  <Paragraphs>85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13</vt:i4>
      </vt:variant>
    </vt:vector>
  </HeadingPairs>
  <TitlesOfParts>
    <vt:vector size="32" baseType="lpstr">
      <vt:lpstr>Montserrat</vt:lpstr>
      <vt:lpstr>Arial Black</vt:lpstr>
      <vt:lpstr>Wingdings 3</vt:lpstr>
      <vt:lpstr>Calibri Light</vt:lpstr>
      <vt:lpstr>Arial</vt:lpstr>
      <vt:lpstr>Calibri</vt:lpstr>
      <vt:lpstr>Red Bumpers</vt:lpstr>
      <vt:lpstr>White</vt:lpstr>
      <vt:lpstr>Red Lines</vt:lpstr>
      <vt:lpstr>1_Office Theme</vt:lpstr>
      <vt:lpstr>Walsall for All</vt:lpstr>
      <vt:lpstr>1_Red Bumpers</vt:lpstr>
      <vt:lpstr>1_White</vt:lpstr>
      <vt:lpstr>1_Red Lines</vt:lpstr>
      <vt:lpstr>2_Office Theme</vt:lpstr>
      <vt:lpstr>2_Red Bumpers</vt:lpstr>
      <vt:lpstr>2_White</vt:lpstr>
      <vt:lpstr>2_Red Lines</vt:lpstr>
      <vt:lpstr>3_Office Theme</vt:lpstr>
      <vt:lpstr>Overview of Walsall for All Partnership</vt:lpstr>
      <vt:lpstr>Context</vt:lpstr>
      <vt:lpstr>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you get involved?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Walsall for All Communication Update</dc:title>
  <dc:creator>Charlotte Gough</dc:creator>
  <cp:lastModifiedBy>Harjinder Lal</cp:lastModifiedBy>
  <cp:revision>140</cp:revision>
  <dcterms:created xsi:type="dcterms:W3CDTF">2019-02-15T10:18:33Z</dcterms:created>
  <dcterms:modified xsi:type="dcterms:W3CDTF">2023-03-01T11:06:45Z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0x010100FF705541C922BB4CAC7A71613D6B6D2A</vt:lpwstr>
  </property>
</Properties>
</file>